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0"/>
  </p:notesMasterIdLst>
  <p:sldIdLst>
    <p:sldId id="264" r:id="rId2"/>
    <p:sldId id="257" r:id="rId3"/>
    <p:sldId id="258" r:id="rId4"/>
    <p:sldId id="259" r:id="rId5"/>
    <p:sldId id="263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A107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46" autoAdjust="0"/>
    <p:restoredTop sz="94667" autoAdjust="0"/>
  </p:normalViewPr>
  <p:slideViewPr>
    <p:cSldViewPr>
      <p:cViewPr varScale="1">
        <p:scale>
          <a:sx n="82" d="100"/>
          <a:sy n="82" d="100"/>
        </p:scale>
        <p:origin x="-14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03F915-5FCA-4C7D-962B-11C69B394420}" type="datetimeFigureOut">
              <a:rPr lang="es-ES" smtClean="0"/>
              <a:pPr/>
              <a:t>16/11/2015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23B41C-935B-4E9B-A6D3-9F92463A9CF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23B41C-935B-4E9B-A6D3-9F92463A9CFE}" type="slidenum">
              <a:rPr lang="es-ES" smtClean="0"/>
              <a:pPr/>
              <a:t>4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F1C48-EE0B-435B-AD91-ACAA838D2CF2}" type="datetimeFigureOut">
              <a:rPr lang="es-ES" smtClean="0"/>
              <a:pPr/>
              <a:t>16/11/2015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D1BBD-6F45-4D6C-B728-8513754AAB7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F1C48-EE0B-435B-AD91-ACAA838D2CF2}" type="datetimeFigureOut">
              <a:rPr lang="es-ES" smtClean="0"/>
              <a:pPr/>
              <a:t>16/11/2015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D1BBD-6F45-4D6C-B728-8513754AAB7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F1C48-EE0B-435B-AD91-ACAA838D2CF2}" type="datetimeFigureOut">
              <a:rPr lang="es-ES" smtClean="0"/>
              <a:pPr/>
              <a:t>16/11/2015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D1BBD-6F45-4D6C-B728-8513754AAB7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F1C48-EE0B-435B-AD91-ACAA838D2CF2}" type="datetimeFigureOut">
              <a:rPr lang="es-ES" smtClean="0"/>
              <a:pPr/>
              <a:t>16/11/2015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D1BBD-6F45-4D6C-B728-8513754AAB7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F1C48-EE0B-435B-AD91-ACAA838D2CF2}" type="datetimeFigureOut">
              <a:rPr lang="es-ES" smtClean="0"/>
              <a:pPr/>
              <a:t>16/11/2015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D1BBD-6F45-4D6C-B728-8513754AAB7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F1C48-EE0B-435B-AD91-ACAA838D2CF2}" type="datetimeFigureOut">
              <a:rPr lang="es-ES" smtClean="0"/>
              <a:pPr/>
              <a:t>16/11/2015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D1BBD-6F45-4D6C-B728-8513754AAB7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F1C48-EE0B-435B-AD91-ACAA838D2CF2}" type="datetimeFigureOut">
              <a:rPr lang="es-ES" smtClean="0"/>
              <a:pPr/>
              <a:t>16/11/2015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D1BBD-6F45-4D6C-B728-8513754AAB7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F1C48-EE0B-435B-AD91-ACAA838D2CF2}" type="datetimeFigureOut">
              <a:rPr lang="es-ES" smtClean="0"/>
              <a:pPr/>
              <a:t>16/11/2015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D1BBD-6F45-4D6C-B728-8513754AAB7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F1C48-EE0B-435B-AD91-ACAA838D2CF2}" type="datetimeFigureOut">
              <a:rPr lang="es-ES" smtClean="0"/>
              <a:pPr/>
              <a:t>16/11/2015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D1BBD-6F45-4D6C-B728-8513754AAB7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F1C48-EE0B-435B-AD91-ACAA838D2CF2}" type="datetimeFigureOut">
              <a:rPr lang="es-ES" smtClean="0"/>
              <a:pPr/>
              <a:t>16/11/2015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D1BBD-6F45-4D6C-B728-8513754AAB7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F1C48-EE0B-435B-AD91-ACAA838D2CF2}" type="datetimeFigureOut">
              <a:rPr lang="es-ES" smtClean="0"/>
              <a:pPr/>
              <a:t>16/11/2015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D1BBD-6F45-4D6C-B728-8513754AAB7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4F1C48-EE0B-435B-AD91-ACAA838D2CF2}" type="datetimeFigureOut">
              <a:rPr lang="es-ES" smtClean="0"/>
              <a:pPr/>
              <a:t>16/11/2015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6D1BBD-6F45-4D6C-B728-8513754AAB7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es-ES" dirty="0" smtClean="0">
                <a:latin typeface="Algerian" pitchFamily="82" charset="0"/>
              </a:rPr>
              <a:t>IGUAZÚ</a:t>
            </a:r>
            <a:endParaRPr lang="es-ES" dirty="0">
              <a:latin typeface="Algerian" pitchFamily="82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PARQUE NACIONAL</a:t>
            </a:r>
            <a:endParaRPr lang="es-E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smtClean="0">
                <a:solidFill>
                  <a:srgbClr val="BA1075"/>
                </a:solidFill>
                <a:latin typeface="Aharoni" pitchFamily="2" charset="-79"/>
                <a:cs typeface="Aharoni" pitchFamily="2" charset="-79"/>
              </a:rPr>
              <a:t>Creaci</a:t>
            </a:r>
            <a:r>
              <a:rPr lang="es-ES" b="1" dirty="0" smtClean="0">
                <a:solidFill>
                  <a:srgbClr val="BA1075"/>
                </a:solidFill>
                <a:latin typeface="Aharoni" pitchFamily="2" charset="-79"/>
                <a:cs typeface="Aharoni" pitchFamily="2" charset="-79"/>
              </a:rPr>
              <a:t>ó</a:t>
            </a:r>
            <a:r>
              <a:rPr lang="es-ES" dirty="0" smtClean="0">
                <a:solidFill>
                  <a:srgbClr val="BA1075"/>
                </a:solidFill>
                <a:latin typeface="Aharoni" pitchFamily="2" charset="-79"/>
                <a:cs typeface="Aharoni" pitchFamily="2" charset="-79"/>
              </a:rPr>
              <a:t>n y localizaci</a:t>
            </a:r>
            <a:r>
              <a:rPr lang="es-ES" b="1" dirty="0" smtClean="0">
                <a:solidFill>
                  <a:srgbClr val="BA1075"/>
                </a:solidFill>
                <a:latin typeface="Aharoni" pitchFamily="2" charset="-79"/>
                <a:cs typeface="Aharoni" pitchFamily="2" charset="-79"/>
              </a:rPr>
              <a:t>ó</a:t>
            </a:r>
            <a:r>
              <a:rPr lang="es-ES" dirty="0" smtClean="0">
                <a:solidFill>
                  <a:srgbClr val="BA1075"/>
                </a:solidFill>
                <a:latin typeface="Aharoni" pitchFamily="2" charset="-79"/>
                <a:cs typeface="Aharoni" pitchFamily="2" charset="-79"/>
              </a:rPr>
              <a:t>n</a:t>
            </a:r>
            <a:endParaRPr lang="es-ES" dirty="0">
              <a:solidFill>
                <a:srgbClr val="BA1075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71472" y="1571612"/>
            <a:ext cx="8229600" cy="4525963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 fontScale="85000" lnSpcReduction="10000"/>
          </a:bodyPr>
          <a:lstStyle/>
          <a:p>
            <a:r>
              <a:rPr lang="es-ES" b="0" i="0" dirty="0" smtClean="0">
                <a:solidFill>
                  <a:srgbClr val="252525"/>
                </a:solidFill>
                <a:latin typeface="Arial"/>
              </a:rPr>
              <a:t> Es un área protegida de la Argentina creada el 9 de octubre 1934 con el objetivo de conservar el entorno y la biodiversidad de las cataratas del Iguazú , las que resultaron elegidas como una de las «siete maravillas naturales del mundo»</a:t>
            </a:r>
          </a:p>
          <a:p>
            <a:r>
              <a:rPr lang="es-ES" b="0" i="0" dirty="0" smtClean="0">
                <a:solidFill>
                  <a:srgbClr val="252525"/>
                </a:solidFill>
                <a:latin typeface="Arial"/>
              </a:rPr>
              <a:t>Se ubica en Argentina íntegramente en el</a:t>
            </a:r>
            <a:r>
              <a:rPr lang="es-ES" b="0" i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</a:rPr>
              <a:t> </a:t>
            </a:r>
            <a:r>
              <a:rPr lang="es-E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</a:rPr>
              <a:t>departamento</a:t>
            </a:r>
            <a:r>
              <a:rPr lang="es-ES" dirty="0" smtClean="0">
                <a:solidFill>
                  <a:srgbClr val="0B0080"/>
                </a:solidFill>
                <a:latin typeface="Arial"/>
              </a:rPr>
              <a:t> </a:t>
            </a:r>
            <a:r>
              <a:rPr lang="es-ES" b="0" i="0" u="none" strike="noStrike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</a:rPr>
              <a:t>Iguazú</a:t>
            </a:r>
            <a:r>
              <a:rPr lang="es-ES" b="0" i="0" dirty="0" smtClean="0">
                <a:solidFill>
                  <a:srgbClr val="252525"/>
                </a:solidFill>
                <a:latin typeface="Arial"/>
              </a:rPr>
              <a:t>, bordeando el rí</a:t>
            </a:r>
            <a:r>
              <a:rPr lang="es-ES" dirty="0" smtClean="0">
                <a:solidFill>
                  <a:srgbClr val="252525"/>
                </a:solidFill>
                <a:latin typeface="Arial"/>
              </a:rPr>
              <a:t>o</a:t>
            </a:r>
            <a:r>
              <a:rPr lang="es-ES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</a:rPr>
              <a:t> I</a:t>
            </a:r>
            <a:r>
              <a:rPr lang="es-E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</a:rPr>
              <a:t>guazú </a:t>
            </a:r>
            <a:r>
              <a:rPr lang="es-ES" b="0" i="0" dirty="0" smtClean="0">
                <a:solidFill>
                  <a:srgbClr val="252525"/>
                </a:solidFill>
                <a:latin typeface="Arial"/>
              </a:rPr>
              <a:t>con la ciudad de </a:t>
            </a:r>
            <a:r>
              <a:rPr lang="es-ES" dirty="0" smtClean="0">
                <a:solidFill>
                  <a:srgbClr val="252525"/>
                </a:solidFill>
                <a:latin typeface="Arial"/>
              </a:rPr>
              <a:t>Puerto Iguazú</a:t>
            </a:r>
            <a:r>
              <a:rPr lang="es-ES" b="0" i="0" dirty="0" smtClean="0">
                <a:solidFill>
                  <a:srgbClr val="252525"/>
                </a:solidFill>
                <a:latin typeface="Arial"/>
              </a:rPr>
              <a:t>; su límite oriental se encuentra a 17 km de la ciudad de Andresito. Es atravesada por 2 rutas nacionales: la</a:t>
            </a:r>
            <a:r>
              <a:rPr lang="es-ES" dirty="0">
                <a:solidFill>
                  <a:srgbClr val="252525"/>
                </a:solidFill>
                <a:latin typeface="Arial"/>
              </a:rPr>
              <a:t> </a:t>
            </a:r>
            <a:r>
              <a:rPr lang="es-ES" dirty="0" smtClean="0">
                <a:solidFill>
                  <a:srgbClr val="252525"/>
                </a:solidFill>
                <a:latin typeface="Arial"/>
              </a:rPr>
              <a:t>12 </a:t>
            </a:r>
            <a:r>
              <a:rPr lang="es-ES" b="0" i="0" dirty="0" smtClean="0">
                <a:solidFill>
                  <a:srgbClr val="252525"/>
                </a:solidFill>
                <a:latin typeface="Arial"/>
              </a:rPr>
              <a:t>y la</a:t>
            </a:r>
            <a:r>
              <a:rPr lang="es-ES" dirty="0">
                <a:solidFill>
                  <a:srgbClr val="0B0080"/>
                </a:solidFill>
                <a:latin typeface="Arial"/>
              </a:rPr>
              <a:t> </a:t>
            </a:r>
            <a:r>
              <a:rPr lang="es-E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</a:rPr>
              <a:t>101.</a:t>
            </a:r>
            <a:endParaRPr lang="es-E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Cataratas del Iguazú</a:t>
            </a:r>
            <a:endParaRPr lang="es-ES" dirty="0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/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s-ES" dirty="0" smtClean="0"/>
              <a:t>En la imagen se representan el paisaje de el parque nacional</a:t>
            </a:r>
            <a:endParaRPr lang="es-E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3042" y="285728"/>
            <a:ext cx="5786478" cy="4610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rgbClr val="BA1075"/>
                </a:solidFill>
                <a:latin typeface="Aharoni" pitchFamily="2" charset="-79"/>
                <a:cs typeface="Aharoni" pitchFamily="2" charset="-79"/>
              </a:rPr>
              <a:t>FAUNA Y FLORA</a:t>
            </a:r>
            <a:endParaRPr lang="es-ES" dirty="0">
              <a:solidFill>
                <a:srgbClr val="BA1075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28596" y="1928802"/>
            <a:ext cx="4038600" cy="4525963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r>
              <a:rPr lang="es-ES" dirty="0" smtClean="0">
                <a:solidFill>
                  <a:srgbClr val="BA1075"/>
                </a:solidFill>
              </a:rPr>
              <a:t>FAUNA</a:t>
            </a:r>
          </a:p>
          <a:p>
            <a:r>
              <a:rPr lang="es-ES" sz="1400" b="0" i="0" dirty="0" smtClean="0">
                <a:solidFill>
                  <a:srgbClr val="252525"/>
                </a:solidFill>
                <a:latin typeface="Arial"/>
              </a:rPr>
              <a:t>Entre las principales especies de aves , debe citarse los vencejos de cascada.</a:t>
            </a:r>
          </a:p>
          <a:p>
            <a:r>
              <a:rPr lang="es-ES" sz="1400" b="0" i="0" dirty="0" smtClean="0">
                <a:solidFill>
                  <a:srgbClr val="252525"/>
                </a:solidFill>
                <a:latin typeface="Arial"/>
              </a:rPr>
              <a:t>En el sector de las pasarelas no es extraño encontrar </a:t>
            </a:r>
            <a:r>
              <a:rPr lang="es-ES" sz="1400" b="0" i="0" dirty="0" err="1" smtClean="0">
                <a:solidFill>
                  <a:srgbClr val="252525"/>
                </a:solidFill>
                <a:latin typeface="Arial"/>
              </a:rPr>
              <a:t>coatíes</a:t>
            </a:r>
            <a:r>
              <a:rPr lang="es-ES" sz="1400" b="0" i="0" dirty="0" smtClean="0">
                <a:solidFill>
                  <a:srgbClr val="252525"/>
                </a:solidFill>
                <a:latin typeface="Arial"/>
              </a:rPr>
              <a:t> y ejemplares de </a:t>
            </a:r>
            <a:r>
              <a:rPr lang="es-ES" sz="1400" dirty="0" smtClean="0">
                <a:solidFill>
                  <a:srgbClr val="252525"/>
                </a:solidFill>
                <a:latin typeface="Arial"/>
              </a:rPr>
              <a:t>tucán </a:t>
            </a:r>
            <a:r>
              <a:rPr lang="es-ES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</a:rPr>
              <a:t>grande</a:t>
            </a:r>
            <a:r>
              <a:rPr lang="es-ES" sz="1400" b="0" i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</a:rPr>
              <a:t>, </a:t>
            </a:r>
            <a:r>
              <a:rPr lang="es-ES" sz="1400" b="0" i="0" dirty="0" smtClean="0">
                <a:solidFill>
                  <a:srgbClr val="252525"/>
                </a:solidFill>
                <a:latin typeface="Arial"/>
              </a:rPr>
              <a:t>una de las 5 especies de </a:t>
            </a:r>
            <a:r>
              <a:rPr lang="es-ES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</a:rPr>
              <a:t>tucanes</a:t>
            </a:r>
            <a:r>
              <a:rPr lang="es-ES" sz="1400" b="0" i="0" dirty="0" smtClean="0">
                <a:solidFill>
                  <a:srgbClr val="252525"/>
                </a:solidFill>
                <a:latin typeface="Arial"/>
              </a:rPr>
              <a:t> que viven en el parque. También se destaca el águila </a:t>
            </a:r>
            <a:r>
              <a:rPr lang="es-ES" sz="1400" b="0" i="0" u="none" strike="noStrike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</a:rPr>
              <a:t>harpía</a:t>
            </a:r>
            <a:endParaRPr lang="es-ES" sz="1400" b="0" i="0" dirty="0" smtClean="0">
              <a:solidFill>
                <a:schemeClr val="tx1">
                  <a:lumMod val="95000"/>
                  <a:lumOff val="5000"/>
                </a:schemeClr>
              </a:solidFill>
              <a:latin typeface="Arial"/>
            </a:endParaRPr>
          </a:p>
          <a:p>
            <a:r>
              <a:rPr lang="es-ES" sz="1400" b="0" i="0" dirty="0" smtClean="0">
                <a:solidFill>
                  <a:srgbClr val="252525"/>
                </a:solidFill>
                <a:latin typeface="Arial"/>
              </a:rPr>
              <a:t>En las partes soleadas de los senderos, se pueden apreciar ejemplares de lagartijas</a:t>
            </a:r>
            <a:r>
              <a:rPr lang="es-ES" sz="1400" b="0" i="0" u="none" strike="noStrike" dirty="0" smtClean="0">
                <a:solidFill>
                  <a:srgbClr val="0B0080"/>
                </a:solidFill>
                <a:latin typeface="Arial"/>
              </a:rPr>
              <a:t>.</a:t>
            </a:r>
            <a:endParaRPr lang="es-ES" sz="1400" b="0" i="0" dirty="0" smtClean="0">
              <a:solidFill>
                <a:srgbClr val="252525"/>
              </a:solidFill>
              <a:latin typeface="Arial"/>
            </a:endParaRPr>
          </a:p>
          <a:p>
            <a:r>
              <a:rPr lang="es-ES" sz="1400" b="0" i="0" dirty="0" smtClean="0">
                <a:solidFill>
                  <a:srgbClr val="252525"/>
                </a:solidFill>
                <a:latin typeface="Arial"/>
              </a:rPr>
              <a:t>Entre las especies en peligro de extinción que ampara el parque, deben citarse el</a:t>
            </a:r>
            <a:r>
              <a:rPr lang="es-ES" sz="1400" b="0" i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</a:rPr>
              <a:t> </a:t>
            </a:r>
            <a:r>
              <a:rPr lang="es-ES" sz="1400" b="0" i="0" u="none" strike="noStrike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</a:rPr>
              <a:t>yaguareté</a:t>
            </a:r>
            <a:r>
              <a:rPr lang="es-ES" sz="1400" b="0" i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</a:rPr>
              <a:t>, el </a:t>
            </a:r>
            <a:r>
              <a:rPr lang="es-ES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</a:rPr>
              <a:t>tapir</a:t>
            </a:r>
            <a:r>
              <a:rPr lang="es-ES" sz="1400" b="0" i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</a:rPr>
              <a:t>, el </a:t>
            </a:r>
            <a:r>
              <a:rPr lang="es-ES" sz="1400" b="0" i="0" u="none" strike="noStrike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</a:rPr>
              <a:t>ocelote,</a:t>
            </a:r>
            <a:r>
              <a:rPr lang="es-ES" sz="1400" b="0" i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</a:rPr>
              <a:t> el </a:t>
            </a:r>
            <a:r>
              <a:rPr lang="es-ES" sz="1400" b="0" i="0" u="none" strike="noStrike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</a:rPr>
              <a:t>yaguarundí</a:t>
            </a:r>
            <a:r>
              <a:rPr lang="es-ES" sz="1400" u="none" strike="noStrike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</a:rPr>
              <a:t>,</a:t>
            </a:r>
            <a:r>
              <a:rPr lang="es-ES" sz="1400" b="0" i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</a:rPr>
              <a:t> el </a:t>
            </a:r>
            <a:r>
              <a:rPr lang="es-ES" sz="1400" b="0" i="0" u="none" strike="noStrike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</a:rPr>
              <a:t>oso hormiguero grande</a:t>
            </a:r>
            <a:r>
              <a:rPr lang="es-ES" sz="1400" u="none" strike="noStrike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</a:rPr>
              <a:t>,</a:t>
            </a:r>
            <a:r>
              <a:rPr lang="es-ES" sz="1400" b="0" i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</a:rPr>
              <a:t> el </a:t>
            </a:r>
            <a:r>
              <a:rPr lang="es-ES" sz="1400" b="0" i="0" u="none" strike="noStrike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</a:rPr>
              <a:t>tamandúa</a:t>
            </a:r>
            <a:r>
              <a:rPr lang="es-ES" sz="1400" u="none" strike="noStrike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</a:rPr>
              <a:t>,</a:t>
            </a:r>
            <a:r>
              <a:rPr lang="es-ES" sz="1400" b="0" i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</a:rPr>
              <a:t> las águilas selváticas, y el </a:t>
            </a:r>
            <a:r>
              <a:rPr lang="es-ES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</a:rPr>
              <a:t>yacaré </a:t>
            </a:r>
            <a:r>
              <a:rPr lang="es-ES" sz="1400" b="0" i="0" u="none" strike="noStrike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</a:rPr>
              <a:t>overo</a:t>
            </a:r>
            <a:endParaRPr lang="es-ES" sz="1400" b="0" i="0" dirty="0" smtClean="0">
              <a:solidFill>
                <a:schemeClr val="tx1">
                  <a:lumMod val="95000"/>
                  <a:lumOff val="5000"/>
                </a:schemeClr>
              </a:solidFill>
              <a:latin typeface="Arial"/>
            </a:endParaRP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3438" y="1857364"/>
            <a:ext cx="4038600" cy="4525963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es-ES" dirty="0" smtClean="0">
                <a:solidFill>
                  <a:srgbClr val="BA1075"/>
                </a:solidFill>
              </a:rPr>
              <a:t>FLORA</a:t>
            </a:r>
          </a:p>
          <a:p>
            <a:r>
              <a:rPr lang="es-E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</a:rPr>
              <a:t>C</a:t>
            </a:r>
            <a:r>
              <a:rPr lang="es-ES" sz="1400" b="0" i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</a:rPr>
              <a:t>recen varias especies de árboles que se caracterizan por su requerimiento de </a:t>
            </a:r>
            <a:r>
              <a:rPr lang="es-ES" sz="1400" b="0" i="0" u="none" strike="noStrike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</a:rPr>
              <a:t>humedad</a:t>
            </a:r>
            <a:r>
              <a:rPr lang="es-ES" sz="1400" b="0" i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</a:rPr>
              <a:t> el </a:t>
            </a:r>
            <a:r>
              <a:rPr lang="es-ES" sz="1400" b="0" i="0" u="none" strike="noStrike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</a:rPr>
              <a:t>curupay</a:t>
            </a:r>
            <a:r>
              <a:rPr lang="es-ES" sz="1400" u="none" strike="noStrike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</a:rPr>
              <a:t>,</a:t>
            </a:r>
            <a:r>
              <a:rPr lang="es-ES" sz="1400" b="0" i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</a:rPr>
              <a:t> el </a:t>
            </a:r>
            <a:r>
              <a:rPr lang="es-ES" sz="1400" b="0" i="0" u="none" strike="noStrike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</a:rPr>
              <a:t>laurel blanco</a:t>
            </a:r>
            <a:r>
              <a:rPr lang="es-E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</a:rPr>
              <a:t>,</a:t>
            </a:r>
            <a:r>
              <a:rPr lang="es-ES" sz="1400" b="0" i="0" u="none" strike="noStrike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</a:rPr>
              <a:t> </a:t>
            </a:r>
            <a:r>
              <a:rPr lang="es-ES" sz="1400" b="0" i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</a:rPr>
              <a:t>el </a:t>
            </a:r>
            <a:r>
              <a:rPr lang="es-ES" sz="1400" b="0" i="0" u="none" strike="noStrike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</a:rPr>
              <a:t>cedro paranaense</a:t>
            </a:r>
            <a:r>
              <a:rPr lang="es-ES" sz="1400" b="0" i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</a:rPr>
              <a:t> ,el aguay, y el </a:t>
            </a:r>
            <a:r>
              <a:rPr lang="es-ES" sz="1400" b="0" i="0" u="none" strike="noStrike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</a:rPr>
              <a:t>ceibo</a:t>
            </a:r>
            <a:endParaRPr lang="es-ES" sz="1400" b="0" i="0" dirty="0" smtClean="0">
              <a:solidFill>
                <a:schemeClr val="tx1">
                  <a:lumMod val="95000"/>
                  <a:lumOff val="5000"/>
                </a:schemeClr>
              </a:solidFill>
              <a:latin typeface="Arial"/>
            </a:endParaRPr>
          </a:p>
          <a:p>
            <a:r>
              <a:rPr lang="es-ES" sz="1400" b="0" i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</a:rPr>
              <a:t>En su conjunto, la flora arbórea del parque nacional Iguazú está compuesta por más de 90 especies, siendo características del lugar las comunidades de</a:t>
            </a:r>
            <a:r>
              <a:rPr lang="es-E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</a:rPr>
              <a:t> </a:t>
            </a:r>
            <a:r>
              <a:rPr lang="es-ES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</a:rPr>
              <a:t>palmitos </a:t>
            </a:r>
            <a:r>
              <a:rPr lang="es-ES" sz="1400" b="0" i="0" u="none" strike="noStrike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</a:rPr>
              <a:t>palo</a:t>
            </a:r>
            <a:r>
              <a:rPr lang="es-ES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</a:rPr>
              <a:t> </a:t>
            </a:r>
            <a:r>
              <a:rPr lang="es-ES" sz="1400" b="0" i="0" u="none" strike="noStrike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</a:rPr>
              <a:t>rosa</a:t>
            </a:r>
            <a:r>
              <a:rPr lang="es-ES" sz="1400" u="none" strike="noStrike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</a:rPr>
              <a:t> </a:t>
            </a:r>
            <a:r>
              <a:rPr lang="es-ES" sz="1400" b="0" i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</a:rPr>
              <a:t>o </a:t>
            </a:r>
            <a:r>
              <a:rPr lang="es-ES" sz="1400" b="0" i="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</a:rPr>
              <a:t>perobá</a:t>
            </a:r>
            <a:r>
              <a:rPr lang="es-ES" sz="1400" b="0" i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</a:rPr>
              <a:t>. Los palmitos; palmeras cuyos troncos terminan en un cogollo comestible. Hay gran variedad de algunas plantas que viven en un ecosistema </a:t>
            </a:r>
            <a:r>
              <a:rPr lang="es-ES" sz="1400" b="0" i="0" dirty="0" smtClean="0">
                <a:solidFill>
                  <a:srgbClr val="252525"/>
                </a:solidFill>
                <a:latin typeface="Arial"/>
              </a:rPr>
              <a:t>húmedo. </a:t>
            </a:r>
            <a:endParaRPr lang="es-ES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upload.wikimedia.org/wikipedia/commons/thumb/3/3e/Tap%C3%ADr_4.jpg/260px-Tap%C3%ADr_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785794"/>
            <a:ext cx="2476500" cy="1543051"/>
          </a:xfrm>
          <a:prstGeom prst="rect">
            <a:avLst/>
          </a:prstGeom>
          <a:noFill/>
        </p:spPr>
      </p:pic>
      <p:sp>
        <p:nvSpPr>
          <p:cNvPr id="3" name="2 Rectángulo"/>
          <p:cNvSpPr/>
          <p:nvPr/>
        </p:nvSpPr>
        <p:spPr>
          <a:xfrm>
            <a:off x="642910" y="2857496"/>
            <a:ext cx="1785950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chemeClr val="bg1"/>
                </a:solidFill>
              </a:rPr>
              <a:t>tapir</a:t>
            </a:r>
            <a:endParaRPr lang="es-ES" dirty="0">
              <a:solidFill>
                <a:schemeClr val="bg1"/>
              </a:solidFill>
            </a:endParaRPr>
          </a:p>
        </p:txBody>
      </p:sp>
      <p:pic>
        <p:nvPicPr>
          <p:cNvPr id="1028" name="Picture 4" descr="https://upload.wikimedia.org/wikipedia/commons/thumb/0/0a/Standing_jaguar.jpg/260px-Standing_jaguar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6" y="3571876"/>
            <a:ext cx="2476500" cy="1666875"/>
          </a:xfrm>
          <a:prstGeom prst="rect">
            <a:avLst/>
          </a:prstGeom>
          <a:noFill/>
        </p:spPr>
      </p:pic>
      <p:sp>
        <p:nvSpPr>
          <p:cNvPr id="5" name="4 Rectángulo"/>
          <p:cNvSpPr/>
          <p:nvPr/>
        </p:nvSpPr>
        <p:spPr>
          <a:xfrm>
            <a:off x="642910" y="5643578"/>
            <a:ext cx="1928826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yaguareté</a:t>
            </a:r>
            <a:endParaRPr lang="es-ES" dirty="0"/>
          </a:p>
        </p:txBody>
      </p:sp>
      <p:pic>
        <p:nvPicPr>
          <p:cNvPr id="1030" name="Picture 6" descr="https://upload.wikimedia.org/wikipedia/commons/thumb/a/ad/Coat%C3%AD_Parque_Nacional_Iguaz%C3%BA.JPG/232px-Coat%C3%AD_Parque_Nacional_Iguaz%C3%BA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86116" y="571480"/>
            <a:ext cx="2209800" cy="1714500"/>
          </a:xfrm>
          <a:prstGeom prst="rect">
            <a:avLst/>
          </a:prstGeom>
          <a:noFill/>
        </p:spPr>
      </p:pic>
      <p:sp>
        <p:nvSpPr>
          <p:cNvPr id="7" name="6 Rectángulo"/>
          <p:cNvSpPr/>
          <p:nvPr/>
        </p:nvSpPr>
        <p:spPr>
          <a:xfrm>
            <a:off x="3357554" y="2786058"/>
            <a:ext cx="1857388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err="1" smtClean="0"/>
              <a:t>coatí</a:t>
            </a:r>
            <a:endParaRPr lang="es-ES" dirty="0"/>
          </a:p>
        </p:txBody>
      </p:sp>
      <p:pic>
        <p:nvPicPr>
          <p:cNvPr id="1032" name="Picture 8" descr="Anadenanthera colubrina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072198" y="571480"/>
            <a:ext cx="2381250" cy="1533526"/>
          </a:xfrm>
          <a:prstGeom prst="rect">
            <a:avLst/>
          </a:prstGeom>
          <a:noFill/>
        </p:spPr>
      </p:pic>
      <p:sp>
        <p:nvSpPr>
          <p:cNvPr id="9" name="8 Rectángulo"/>
          <p:cNvSpPr/>
          <p:nvPr/>
        </p:nvSpPr>
        <p:spPr>
          <a:xfrm>
            <a:off x="6215074" y="2214554"/>
            <a:ext cx="2143140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curupay</a:t>
            </a:r>
            <a:endParaRPr lang="es-ES" dirty="0"/>
          </a:p>
        </p:txBody>
      </p:sp>
      <p:pic>
        <p:nvPicPr>
          <p:cNvPr id="1034" name="Picture 10" descr="Erythrina crista-galli 09 ies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214678" y="3357562"/>
            <a:ext cx="2381250" cy="2085976"/>
          </a:xfrm>
          <a:prstGeom prst="rect">
            <a:avLst/>
          </a:prstGeom>
          <a:noFill/>
        </p:spPr>
      </p:pic>
      <p:sp>
        <p:nvSpPr>
          <p:cNvPr id="11" name="10 Rectángulo"/>
          <p:cNvSpPr/>
          <p:nvPr/>
        </p:nvSpPr>
        <p:spPr>
          <a:xfrm>
            <a:off x="3428992" y="5715016"/>
            <a:ext cx="2000264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ceibo</a:t>
            </a:r>
            <a:endParaRPr lang="es-ES" dirty="0"/>
          </a:p>
        </p:txBody>
      </p:sp>
      <p:pic>
        <p:nvPicPr>
          <p:cNvPr id="1036" name="Picture 12" descr="Cedrela fissilis - Jardim Botânico de São Paulo - IMG 0169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143636" y="2786058"/>
            <a:ext cx="2381250" cy="3171826"/>
          </a:xfrm>
          <a:prstGeom prst="rect">
            <a:avLst/>
          </a:prstGeom>
          <a:noFill/>
        </p:spPr>
      </p:pic>
      <p:sp>
        <p:nvSpPr>
          <p:cNvPr id="13" name="12 Rectángulo"/>
          <p:cNvSpPr/>
          <p:nvPr/>
        </p:nvSpPr>
        <p:spPr>
          <a:xfrm>
            <a:off x="6286512" y="6143644"/>
            <a:ext cx="2143140" cy="285752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Cedro Paranaense</a:t>
            </a:r>
            <a:endParaRPr lang="es-E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28662" y="928670"/>
            <a:ext cx="2714644" cy="928694"/>
          </a:xfrm>
        </p:spPr>
        <p:txBody>
          <a:bodyPr>
            <a:normAutofit fontScale="90000"/>
          </a:bodyPr>
          <a:lstStyle/>
          <a:p>
            <a:r>
              <a:rPr lang="es-ES" sz="4400" dirty="0" smtClean="0">
                <a:solidFill>
                  <a:srgbClr val="BA1075"/>
                </a:solidFill>
                <a:latin typeface="Aharoni" pitchFamily="2" charset="-79"/>
                <a:cs typeface="Aharoni" pitchFamily="2" charset="-79"/>
              </a:rPr>
              <a:t>                       HISTORIA</a:t>
            </a:r>
            <a:endParaRPr lang="es-ES" sz="4400" dirty="0">
              <a:solidFill>
                <a:srgbClr val="BA1075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 rot="13400561">
            <a:off x="3143240" y="428604"/>
            <a:ext cx="5111750" cy="5411807"/>
          </a:xfrm>
        </p:spPr>
        <p:txBody>
          <a:bodyPr>
            <a:normAutofit/>
          </a:bodyPr>
          <a:lstStyle/>
          <a:p>
            <a:r>
              <a:rPr lang="es-ES" b="0" i="0" dirty="0" smtClean="0">
                <a:solidFill>
                  <a:srgbClr val="252525"/>
                </a:solidFill>
                <a:latin typeface="Arial"/>
              </a:rPr>
              <a:t>.</a:t>
            </a:r>
            <a:endParaRPr lang="es-ES" b="0" i="0" dirty="0" smtClean="0">
              <a:solidFill>
                <a:srgbClr val="252525"/>
              </a:solidFill>
              <a:latin typeface="Arial"/>
            </a:endParaRP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2976" y="2143116"/>
            <a:ext cx="6929486" cy="3500462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es-ES" sz="2000" b="1" dirty="0" smtClean="0"/>
              <a:t>A finales del siglo XIX llegó la primera expedición turística al lugar entre sus integrantes se encontraba </a:t>
            </a:r>
            <a:r>
              <a:rPr lang="es-ES" sz="2000" b="1" dirty="0" smtClean="0"/>
              <a:t>Victo Puerto </a:t>
            </a:r>
            <a:r>
              <a:rPr lang="es-ES" sz="2000" b="1" dirty="0" smtClean="0"/>
              <a:t>I</a:t>
            </a:r>
            <a:r>
              <a:rPr lang="es-ES" sz="2000" b="1" dirty="0" smtClean="0"/>
              <a:t>guazú </a:t>
            </a:r>
            <a:r>
              <a:rPr lang="es-ES" sz="2000" b="1" dirty="0" smtClean="0"/>
              <a:t>hasta las cataratas en 1902 ,el ministerio del interior de Argentina encargó a Carlos </a:t>
            </a:r>
            <a:r>
              <a:rPr lang="es-ES" sz="2000" b="1" dirty="0" err="1" smtClean="0"/>
              <a:t>Thays</a:t>
            </a:r>
            <a:r>
              <a:rPr lang="es-ES" sz="2000" b="1" dirty="0" smtClean="0"/>
              <a:t> </a:t>
            </a:r>
            <a:r>
              <a:rPr lang="es-ES" sz="2000" b="1" dirty="0" smtClean="0"/>
              <a:t>un </a:t>
            </a:r>
            <a:r>
              <a:rPr lang="es-ES" sz="2000" b="1" dirty="0" err="1" smtClean="0"/>
              <a:t>revelamienmtio</a:t>
            </a:r>
            <a:r>
              <a:rPr lang="es-ES" sz="2000" b="1" dirty="0" smtClean="0"/>
              <a:t> detallado ría </a:t>
            </a:r>
            <a:r>
              <a:rPr lang="es-ES" sz="2000" b="1" dirty="0" smtClean="0"/>
              <a:t>Aguirre quien donó los fondos con los que se empezó a construir el acceso que va desde </a:t>
            </a:r>
            <a:r>
              <a:rPr lang="es-ES" sz="2000" b="1" dirty="0" smtClean="0"/>
              <a:t>de </a:t>
            </a:r>
            <a:r>
              <a:rPr lang="es-ES" sz="2000" b="1" dirty="0" smtClean="0"/>
              <a:t>las cataratas, el cual tomó como base  posteriormente para la ley de creación del parque nacional.</a:t>
            </a:r>
            <a:endParaRPr lang="es-ES" sz="20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3071802" y="1643050"/>
            <a:ext cx="5357834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b="1" dirty="0" smtClean="0"/>
              <a:t>Se puede acceder al parque por vía terrestre a través d la RN 12 y la RN 101 . Las ciudades más cercanas al parque son Puerto Iguazú y Andresito ,a 17 km de distancia cada </a:t>
            </a:r>
            <a:r>
              <a:rPr lang="es-ES" b="1" dirty="0" smtClean="0"/>
              <a:t>una . Por </a:t>
            </a:r>
            <a:r>
              <a:rPr lang="es-ES" b="1" dirty="0" err="1" smtClean="0"/>
              <a:t>via</a:t>
            </a:r>
            <a:r>
              <a:rPr lang="es-ES" b="1" dirty="0" smtClean="0"/>
              <a:t> </a:t>
            </a:r>
            <a:r>
              <a:rPr lang="es-ES" b="1" dirty="0" smtClean="0"/>
              <a:t>aérea ,hay varios vuelos nacionales e internacionales que llegan al Aeropuerto internacional de Puerto Iguazú , al de ciudad Este y al de </a:t>
            </a:r>
            <a:r>
              <a:rPr lang="es-ES" b="1" dirty="0" err="1" smtClean="0"/>
              <a:t>foz</a:t>
            </a:r>
            <a:r>
              <a:rPr lang="es-ES" b="1" dirty="0" smtClean="0"/>
              <a:t> do </a:t>
            </a:r>
            <a:r>
              <a:rPr lang="es-ES" b="1" dirty="0" err="1" smtClean="0"/>
              <a:t>Íguaçú</a:t>
            </a:r>
            <a:endParaRPr lang="es-ES" b="1" dirty="0" smtClean="0"/>
          </a:p>
          <a:p>
            <a:r>
              <a:rPr lang="es-ES" b="1" dirty="0" smtClean="0"/>
              <a:t>el aeropuerto de </a:t>
            </a:r>
            <a:r>
              <a:rPr lang="es-ES" b="1" dirty="0" err="1" smtClean="0"/>
              <a:t>de</a:t>
            </a:r>
            <a:r>
              <a:rPr lang="es-ES" b="1" dirty="0" smtClean="0"/>
              <a:t> puerto </a:t>
            </a:r>
            <a:r>
              <a:rPr lang="es-ES" b="1" dirty="0" err="1" smtClean="0"/>
              <a:t>iguazú</a:t>
            </a:r>
            <a:r>
              <a:rPr lang="es-ES" b="1" dirty="0" smtClean="0"/>
              <a:t> se encuentra a 7 km del área de las cataratas .</a:t>
            </a:r>
            <a:endParaRPr lang="es-ES" b="1" dirty="0"/>
          </a:p>
        </p:txBody>
      </p:sp>
      <p:sp>
        <p:nvSpPr>
          <p:cNvPr id="4" name="3 Rectángulo"/>
          <p:cNvSpPr/>
          <p:nvPr/>
        </p:nvSpPr>
        <p:spPr>
          <a:xfrm flipH="1">
            <a:off x="428596" y="1643050"/>
            <a:ext cx="32861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3600" cap="all" dirty="0" smtClean="0">
                <a:solidFill>
                  <a:srgbClr val="BA1075"/>
                </a:solidFill>
                <a:latin typeface="Arial Black" pitchFamily="34" charset="0"/>
              </a:rPr>
              <a:t>ACCESOS</a:t>
            </a:r>
            <a:endParaRPr lang="es-ES" sz="3600" dirty="0">
              <a:solidFill>
                <a:srgbClr val="BA1075"/>
              </a:solidFill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714348" y="2357430"/>
            <a:ext cx="378621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b="1" dirty="0" smtClean="0"/>
              <a:t>La atracción más fuerte siempre fueron las caídas del agua ,pero hace algunos años esto se cambió por recorridos por la selva para ver otros aspectos del Parque , también para la observación de la fauna y la flora.</a:t>
            </a:r>
            <a:endParaRPr lang="es-ES" dirty="0"/>
          </a:p>
        </p:txBody>
      </p:sp>
      <p:sp>
        <p:nvSpPr>
          <p:cNvPr id="3" name="2 Rectángulo"/>
          <p:cNvSpPr/>
          <p:nvPr/>
        </p:nvSpPr>
        <p:spPr>
          <a:xfrm>
            <a:off x="857224" y="1428736"/>
            <a:ext cx="450059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" dirty="0" smtClean="0">
                <a:solidFill>
                  <a:srgbClr val="BA1075"/>
                </a:solidFill>
                <a:latin typeface="Arial Black" pitchFamily="34" charset="0"/>
              </a:rPr>
              <a:t>ACTIVIDADES </a:t>
            </a:r>
            <a:r>
              <a:rPr lang="es-ES" sz="2000" dirty="0" err="1" smtClean="0">
                <a:solidFill>
                  <a:srgbClr val="BA1075"/>
                </a:solidFill>
                <a:latin typeface="Arial Black" pitchFamily="34" charset="0"/>
              </a:rPr>
              <a:t>TUR</a:t>
            </a:r>
            <a:r>
              <a:rPr lang="es-ES" sz="2400" dirty="0" err="1" smtClean="0">
                <a:solidFill>
                  <a:srgbClr val="BA1075"/>
                </a:solidFill>
                <a:latin typeface="Arial Black" pitchFamily="34" charset="0"/>
              </a:rPr>
              <a:t>í</a:t>
            </a:r>
            <a:r>
              <a:rPr lang="es-ES" sz="2000" dirty="0" err="1" smtClean="0">
                <a:solidFill>
                  <a:srgbClr val="BA1075"/>
                </a:solidFill>
                <a:latin typeface="Arial Black" pitchFamily="34" charset="0"/>
              </a:rPr>
              <a:t>STICAS</a:t>
            </a:r>
            <a:endParaRPr lang="es-ES" sz="2000" dirty="0">
              <a:solidFill>
                <a:srgbClr val="BA1075"/>
              </a:solidFill>
              <a:latin typeface="Arial Black" pitchFamily="34" charset="0"/>
            </a:endParaRPr>
          </a:p>
        </p:txBody>
      </p:sp>
      <p:pic>
        <p:nvPicPr>
          <p:cNvPr id="2050" name="Picture 2" descr="https://upload.wikimedia.org/wikipedia/commons/thumb/5/53/Tren_ecol%C3%B3gico_de_la_Selva_Parque_Nacional_Iguaz%C3%BA.JPG/320px-Tren_ecol%C3%B3gico_de_la_Selva_Parque_Nacional_Iguaz%C3%B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29190" y="2000240"/>
            <a:ext cx="3333772" cy="250033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396</TotalTime>
  <Words>228</Words>
  <Application>Microsoft Office PowerPoint</Application>
  <PresentationFormat>Presentación en pantalla (4:3)</PresentationFormat>
  <Paragraphs>31</Paragraphs>
  <Slides>8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Tema de Office</vt:lpstr>
      <vt:lpstr>IGUAZÚ</vt:lpstr>
      <vt:lpstr>Creación y localización</vt:lpstr>
      <vt:lpstr>Cataratas del Iguazú</vt:lpstr>
      <vt:lpstr>FAUNA Y FLORA</vt:lpstr>
      <vt:lpstr>Diapositiva 5</vt:lpstr>
      <vt:lpstr>                       HISTORIA</vt:lpstr>
      <vt:lpstr>Diapositiva 7</vt:lpstr>
      <vt:lpstr>Diapositiva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IGUAZÚ</dc:title>
  <dc:creator>Toniman</dc:creator>
  <cp:lastModifiedBy>Toniman</cp:lastModifiedBy>
  <cp:revision>21</cp:revision>
  <dcterms:created xsi:type="dcterms:W3CDTF">2015-11-09T16:02:20Z</dcterms:created>
  <dcterms:modified xsi:type="dcterms:W3CDTF">2015-11-16T20:53:18Z</dcterms:modified>
</cp:coreProperties>
</file>