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mp3" ContentType="audio/unknown"/>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9" r:id="rId4"/>
    <p:sldId id="262" r:id="rId5"/>
    <p:sldId id="260" r:id="rId6"/>
    <p:sldId id="263" r:id="rId7"/>
    <p:sldId id="261" r:id="rId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7" d="100"/>
          <a:sy n="67" d="100"/>
        </p:scale>
        <p:origin x="-414"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87DDCD74-1E78-46AC-8A2F-49414E9E06F9}" type="datetimeFigureOut">
              <a:rPr lang="es-ES" smtClean="0"/>
              <a:pPr/>
              <a:t>01/12/2015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443673F-990D-4BFD-8A37-2BFDCEAD6C68}" type="slidenum">
              <a:rPr lang="es-ES" smtClean="0"/>
              <a:pPr/>
              <a:t>‹Nº›</a:t>
            </a:fld>
            <a:endParaRPr lang="es-E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s-ES" smtClean="0"/>
              <a:t>Haga clic para modificar el estilo de título del patrón</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87DDCD74-1E78-46AC-8A2F-49414E9E06F9}" type="datetimeFigureOut">
              <a:rPr lang="es-ES" smtClean="0"/>
              <a:pPr/>
              <a:t>01/12/2015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443673F-990D-4BFD-8A37-2BFDCEAD6C68}" type="slidenum">
              <a:rPr lang="es-ES" smtClean="0"/>
              <a:pPr/>
              <a:t>‹Nº›</a:t>
            </a:fld>
            <a:endParaRPr lang="es-ES"/>
          </a:p>
        </p:txBody>
      </p:sp>
    </p:spTree>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87DDCD74-1E78-46AC-8A2F-49414E9E06F9}" type="datetimeFigureOut">
              <a:rPr lang="es-ES" smtClean="0"/>
              <a:pPr/>
              <a:t>01/12/2015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443673F-990D-4BFD-8A37-2BFDCEAD6C68}" type="slidenum">
              <a:rPr lang="es-ES" smtClean="0"/>
              <a:pPr/>
              <a:t>‹Nº›</a:t>
            </a:fld>
            <a:endParaRPr lang="es-ES"/>
          </a:p>
        </p:txBody>
      </p:sp>
    </p:spTree>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s-ES" smtClean="0"/>
              <a:t>Haga clic para modificar el estilo de título del patrón</a:t>
            </a:r>
            <a:endParaRPr lang="en-US" dirty="0"/>
          </a:p>
        </p:txBody>
      </p:sp>
      <p:sp>
        <p:nvSpPr>
          <p:cNvPr id="4" name="Date Placeholder 3"/>
          <p:cNvSpPr>
            <a:spLocks noGrp="1"/>
          </p:cNvSpPr>
          <p:nvPr>
            <p:ph type="dt" sz="half" idx="10"/>
          </p:nvPr>
        </p:nvSpPr>
        <p:spPr/>
        <p:txBody>
          <a:bodyPr/>
          <a:lstStyle/>
          <a:p>
            <a:fld id="{87DDCD74-1E78-46AC-8A2F-49414E9E06F9}" type="datetimeFigureOut">
              <a:rPr lang="es-ES" smtClean="0"/>
              <a:pPr/>
              <a:t>01/12/2015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443673F-990D-4BFD-8A37-2BFDCEAD6C68}" type="slidenum">
              <a:rPr lang="es-ES" smtClean="0"/>
              <a:pPr/>
              <a:t>‹Nº›</a:t>
            </a:fld>
            <a:endParaRPr lang="es-ES"/>
          </a:p>
        </p:txBody>
      </p:sp>
      <p:sp>
        <p:nvSpPr>
          <p:cNvPr id="8" name="Content Placeholder 7"/>
          <p:cNvSpPr>
            <a:spLocks noGrp="1"/>
          </p:cNvSpPr>
          <p:nvPr>
            <p:ph sz="quarter" idx="13"/>
          </p:nvPr>
        </p:nvSpPr>
        <p:spPr>
          <a:xfrm>
            <a:off x="609600" y="1600200"/>
            <a:ext cx="79248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7DDCD74-1E78-46AC-8A2F-49414E9E06F9}" type="datetimeFigureOut">
              <a:rPr lang="es-ES" smtClean="0"/>
              <a:pPr/>
              <a:t>01/12/2015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443673F-990D-4BFD-8A37-2BFDCEAD6C68}" type="slidenum">
              <a:rPr lang="es-ES" smtClean="0"/>
              <a:pPr/>
              <a:t>‹Nº›</a:t>
            </a:fld>
            <a:endParaRPr lang="es-ES"/>
          </a:p>
        </p:txBody>
      </p:sp>
    </p:spTree>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2" name="Title 1"/>
          <p:cNvSpPr>
            <a:spLocks noGrp="1"/>
          </p:cNvSpPr>
          <p:nvPr>
            <p:ph type="title"/>
          </p:nvPr>
        </p:nvSpPr>
        <p:spPr>
          <a:xfrm>
            <a:off x="609600" y="274638"/>
            <a:ext cx="7924800" cy="1143000"/>
          </a:xfrm>
        </p:spPr>
        <p:txBody>
          <a:bodyPr/>
          <a:lstStyle/>
          <a:p>
            <a:r>
              <a:rPr lang="es-ES" smtClean="0"/>
              <a:t>Haga clic para modificar el estilo de título del patrón</a:t>
            </a:r>
            <a:endParaRPr lang="en-US" dirty="0"/>
          </a:p>
        </p:txBody>
      </p:sp>
      <p:sp>
        <p:nvSpPr>
          <p:cNvPr id="5" name="Date Placeholder 4"/>
          <p:cNvSpPr>
            <a:spLocks noGrp="1"/>
          </p:cNvSpPr>
          <p:nvPr>
            <p:ph type="dt" sz="half" idx="10"/>
          </p:nvPr>
        </p:nvSpPr>
        <p:spPr/>
        <p:txBody>
          <a:bodyPr/>
          <a:lstStyle/>
          <a:p>
            <a:fld id="{87DDCD74-1E78-46AC-8A2F-49414E9E06F9}" type="datetimeFigureOut">
              <a:rPr lang="es-ES" smtClean="0"/>
              <a:pPr/>
              <a:t>01/12/2015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443673F-990D-4BFD-8A37-2BFDCEAD6C68}" type="slidenum">
              <a:rPr lang="es-ES" smtClean="0"/>
              <a:pPr/>
              <a:t>‹Nº›</a:t>
            </a:fld>
            <a:endParaRPr lang="es-ES"/>
          </a:p>
        </p:txBody>
      </p:sp>
    </p:spTree>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87DDCD74-1E78-46AC-8A2F-49414E9E06F9}" type="datetimeFigureOut">
              <a:rPr lang="es-ES" smtClean="0"/>
              <a:pPr/>
              <a:t>01/12/2015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6443673F-990D-4BFD-8A37-2BFDCEAD6C68}" type="slidenum">
              <a:rPr lang="es-ES" smtClean="0"/>
              <a:pPr/>
              <a:t>‹Nº›</a:t>
            </a:fld>
            <a:endParaRPr lang="es-ES"/>
          </a:p>
        </p:txBody>
      </p:sp>
    </p:spTree>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7DDCD74-1E78-46AC-8A2F-49414E9E06F9}" type="datetimeFigureOut">
              <a:rPr lang="es-ES" smtClean="0"/>
              <a:pPr/>
              <a:t>01/12/2015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6443673F-990D-4BFD-8A37-2BFDCEAD6C68}" type="slidenum">
              <a:rPr lang="es-ES" smtClean="0"/>
              <a:pPr/>
              <a:t>‹Nº›</a:t>
            </a:fld>
            <a:endParaRPr lang="es-ES"/>
          </a:p>
        </p:txBody>
      </p:sp>
    </p:spTree>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DCD74-1E78-46AC-8A2F-49414E9E06F9}" type="datetimeFigureOut">
              <a:rPr lang="es-ES" smtClean="0"/>
              <a:pPr/>
              <a:t>01/12/2015</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6443673F-990D-4BFD-8A37-2BFDCEAD6C68}" type="slidenum">
              <a:rPr lang="es-ES" smtClean="0"/>
              <a:pPr/>
              <a:t>‹Nº›</a:t>
            </a:fld>
            <a:endParaRPr lang="es-ES"/>
          </a:p>
        </p:txBody>
      </p:sp>
    </p:spTree>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7DDCD74-1E78-46AC-8A2F-49414E9E06F9}" type="datetimeFigureOut">
              <a:rPr lang="es-ES" smtClean="0"/>
              <a:pPr/>
              <a:t>01/12/2015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443673F-990D-4BFD-8A37-2BFDCEAD6C68}" type="slidenum">
              <a:rPr lang="es-ES" smtClean="0"/>
              <a:pPr/>
              <a:t>‹Nº›</a:t>
            </a:fld>
            <a:endParaRPr lang="es-ES"/>
          </a:p>
        </p:txBody>
      </p:sp>
    </p:spTree>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7DDCD74-1E78-46AC-8A2F-49414E9E06F9}" type="datetimeFigureOut">
              <a:rPr lang="es-ES" smtClean="0"/>
              <a:pPr/>
              <a:t>01/12/2015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443673F-990D-4BFD-8A37-2BFDCEAD6C68}" type="slidenum">
              <a:rPr lang="es-ES" smtClean="0"/>
              <a:pPr/>
              <a:t>‹Nº›</a:t>
            </a:fld>
            <a:endParaRPr lang="es-ES"/>
          </a:p>
        </p:txBody>
      </p:sp>
    </p:spTree>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87DDCD74-1E78-46AC-8A2F-49414E9E06F9}" type="datetimeFigureOut">
              <a:rPr lang="es-ES" smtClean="0"/>
              <a:pPr/>
              <a:t>01/12/2015</a:t>
            </a:fld>
            <a:endParaRPr lang="es-E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s-E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6443673F-990D-4BFD-8A37-2BFDCEAD6C68}" type="slidenum">
              <a:rPr lang="es-ES" smtClean="0"/>
              <a:pPr/>
              <a:t>‹Nº›</a:t>
            </a:fld>
            <a:endParaRPr lang="es-E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media" Target="../media/media1.mp3"/><Relationship Id="rId2" Type="http://schemas.openxmlformats.org/officeDocument/2006/relationships/slideLayout" Target="../slideLayouts/slideLayout1.xml"/><Relationship Id="rId1" Type="http://schemas.openxmlformats.org/officeDocument/2006/relationships/video" Target="NULL"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flipH="1">
            <a:off x="15458" y="6597352"/>
            <a:ext cx="111968" cy="72008"/>
          </a:xfrm>
        </p:spPr>
        <p:txBody>
          <a:bodyPr>
            <a:normAutofit fontScale="25000" lnSpcReduction="20000"/>
          </a:bodyPr>
          <a:lstStyle/>
          <a:p>
            <a:endParaRPr lang="es-ES" dirty="0"/>
          </a:p>
        </p:txBody>
      </p:sp>
      <p:sp>
        <p:nvSpPr>
          <p:cNvPr id="2" name="1 Título"/>
          <p:cNvSpPr>
            <a:spLocks noGrp="1"/>
          </p:cNvSpPr>
          <p:nvPr>
            <p:ph type="ctrTitle"/>
          </p:nvPr>
        </p:nvSpPr>
        <p:spPr>
          <a:xfrm>
            <a:off x="755576" y="3140968"/>
            <a:ext cx="7772400" cy="1656184"/>
          </a:xfrm>
          <a:scene3d>
            <a:camera prst="orthographicFront"/>
            <a:lightRig rig="threePt" dir="t"/>
          </a:scene3d>
          <a:sp3d>
            <a:bevelT prst="slope"/>
          </a:sp3d>
        </p:spPr>
        <p:txBody>
          <a:bodyPr>
            <a:prstTxWarp prst="textArchUp">
              <a:avLst/>
            </a:prstTxWarp>
            <a:scene3d>
              <a:camera prst="perspectiveRelaxedModerately"/>
              <a:lightRig rig="glow" dir="tl">
                <a:rot lat="0" lon="0" rev="5400000"/>
              </a:lightRig>
            </a:scene3d>
            <a:sp3d extrusionH="57150" contourW="12700">
              <a:bevelT w="25400" h="25400" prst="angle"/>
              <a:contourClr>
                <a:schemeClr val="accent6">
                  <a:shade val="73000"/>
                </a:schemeClr>
              </a:contourClr>
            </a:sp3d>
          </a:bodyPr>
          <a:lstStyle/>
          <a:p>
            <a:r>
              <a:rPr lang="es-ES_tradnl" sz="4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PARQUE NACIONAL DE KIFARU ARK</a:t>
            </a:r>
            <a:br>
              <a:rPr lang="es-ES_tradnl" sz="4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es-ES_tradnl" sz="4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(Kenia)</a:t>
            </a:r>
            <a:endParaRPr lang="es-ES" sz="4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4" name="MÚSICA AFRICANA TRADICIONAL.mp3">
            <a:hlinkClick r:id="" action="ppaction://media"/>
          </p:cNvPr>
          <p:cNvPicPr>
            <a:picLocks noChangeAspect="1"/>
          </p:cNvPicPr>
          <p:nvPr>
            <a:videoFile r:link="rId1"/>
            <p:extLst>
              <p:ext uri="{DAA4B4D4-6D71-4841-9C94-3DE7FCFB9230}">
                <p14:media xmlns:p14="http://schemas.microsoft.com/office/powerpoint/2010/main" xmlns="" r:embed="rId3"/>
              </p:ext>
            </p:extLst>
          </p:nvPr>
        </p:nvPicPr>
        <p:blipFill>
          <a:blip r:embed="rId4" cstate="print"/>
          <a:stretch>
            <a:fillRect/>
          </a:stretch>
        </p:blipFill>
        <p:spPr>
          <a:xfrm>
            <a:off x="395536" y="188640"/>
            <a:ext cx="609600" cy="609600"/>
          </a:xfrm>
          <a:prstGeom prst="rect">
            <a:avLst/>
          </a:prstGeom>
        </p:spPr>
      </p:pic>
    </p:spTree>
    <p:extLst>
      <p:ext uri="{BB962C8B-B14F-4D97-AF65-F5344CB8AC3E}">
        <p14:creationId xmlns:p14="http://schemas.microsoft.com/office/powerpoint/2010/main" xmlns="" val="2017204298"/>
      </p:ext>
    </p:extLst>
  </p:cSld>
  <p:clrMapOvr>
    <a:masterClrMapping/>
  </p:clrMapOvr>
  <mc:AlternateContent xmlns:mc="http://schemas.openxmlformats.org/markup-compatibility/2006">
    <mc:Choice xmlns:p14="http://schemas.microsoft.com/office/powerpoint/2010/main" xmlns="" Requires="p14">
      <p:transition spd="med" advClick="0" advTm="35000">
        <p14:doors dir="vert"/>
      </p:transition>
    </mc:Choice>
    <mc:Fallback>
      <p:transition spd="med" advClick="0" advTm="3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
                                        </p:tgtEl>
                                      </p:cBhvr>
                                    </p:cmd>
                                  </p:childTnLst>
                                </p:cTn>
                              </p:par>
                              <p:par>
                                <p:cTn id="7" presetID="53" presetClass="entr" presetSubtype="16" fill="hold" grpId="0" nodeType="withEffect">
                                  <p:stCondLst>
                                    <p:cond delay="0"/>
                                  </p:stCondLst>
                                  <p:iterate type="lt">
                                    <p:tmPct val="0"/>
                                  </p:iterate>
                                  <p:childTnLst>
                                    <p:set>
                                      <p:cBhvr>
                                        <p:cTn id="8" dur="1" fill="hold">
                                          <p:stCondLst>
                                            <p:cond delay="0"/>
                                          </p:stCondLst>
                                        </p:cTn>
                                        <p:tgtEl>
                                          <p:spTgt spid="2"/>
                                        </p:tgtEl>
                                        <p:attrNameLst>
                                          <p:attrName>style.visibility</p:attrName>
                                        </p:attrNameLst>
                                      </p:cBhvr>
                                      <p:to>
                                        <p:strVal val="visible"/>
                                      </p:to>
                                    </p:set>
                                    <p:anim calcmode="lin" valueType="num">
                                      <p:cBhvr>
                                        <p:cTn id="9" dur="3000" fill="hold"/>
                                        <p:tgtEl>
                                          <p:spTgt spid="2"/>
                                        </p:tgtEl>
                                        <p:attrNameLst>
                                          <p:attrName>ppt_w</p:attrName>
                                        </p:attrNameLst>
                                      </p:cBhvr>
                                      <p:tavLst>
                                        <p:tav tm="0">
                                          <p:val>
                                            <p:fltVal val="0"/>
                                          </p:val>
                                        </p:tav>
                                        <p:tav tm="100000">
                                          <p:val>
                                            <p:strVal val="#ppt_w"/>
                                          </p:val>
                                        </p:tav>
                                      </p:tavLst>
                                    </p:anim>
                                    <p:anim calcmode="lin" valueType="num">
                                      <p:cBhvr>
                                        <p:cTn id="10" dur="3000" fill="hold"/>
                                        <p:tgtEl>
                                          <p:spTgt spid="2"/>
                                        </p:tgtEl>
                                        <p:attrNameLst>
                                          <p:attrName>ppt_h</p:attrName>
                                        </p:attrNameLst>
                                      </p:cBhvr>
                                      <p:tavLst>
                                        <p:tav tm="0">
                                          <p:val>
                                            <p:fltVal val="0"/>
                                          </p:val>
                                        </p:tav>
                                        <p:tav tm="100000">
                                          <p:val>
                                            <p:strVal val="#ppt_h"/>
                                          </p:val>
                                        </p:tav>
                                      </p:tavLst>
                                    </p:anim>
                                    <p:animEffect transition="in" filter="fade">
                                      <p:cBhvr>
                                        <p:cTn id="11" dur="3000"/>
                                        <p:tgtEl>
                                          <p:spTgt spid="2"/>
                                        </p:tgtEl>
                                      </p:cBhvr>
                                    </p:animEffect>
                                  </p:childTnLst>
                                </p:cTn>
                              </p:par>
                            </p:childTnLst>
                          </p:cTn>
                        </p:par>
                        <p:par>
                          <p:cTn id="12" fill="hold">
                            <p:stCondLst>
                              <p:cond delay="3000"/>
                            </p:stCondLst>
                            <p:childTnLst>
                              <p:par>
                                <p:cTn id="13" presetID="34" presetClass="emph" presetSubtype="0" fill="hold" grpId="1" nodeType="after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2"/>
                                        </p:tgtEl>
                                        <p:attrNameLst>
                                          <p:attrName>ppt_x</p:attrName>
                                          <p:attrName>ppt_y</p:attrName>
                                        </p:attrNameLst>
                                      </p:cBhvr>
                                    </p:animMotion>
                                    <p:animRot by="1500000">
                                      <p:cBhvr>
                                        <p:cTn id="15" dur="125" fill="hold">
                                          <p:stCondLst>
                                            <p:cond delay="0"/>
                                          </p:stCondLst>
                                        </p:cTn>
                                        <p:tgtEl>
                                          <p:spTgt spid="2"/>
                                        </p:tgtEl>
                                        <p:attrNameLst>
                                          <p:attrName>r</p:attrName>
                                        </p:attrNameLst>
                                      </p:cBhvr>
                                    </p:animRot>
                                    <p:animRot by="-1500000">
                                      <p:cBhvr>
                                        <p:cTn id="16" dur="125" fill="hold">
                                          <p:stCondLst>
                                            <p:cond delay="125"/>
                                          </p:stCondLst>
                                        </p:cTn>
                                        <p:tgtEl>
                                          <p:spTgt spid="2"/>
                                        </p:tgtEl>
                                        <p:attrNameLst>
                                          <p:attrName>r</p:attrName>
                                        </p:attrNameLst>
                                      </p:cBhvr>
                                    </p:animRot>
                                    <p:animRot by="-1500000">
                                      <p:cBhvr>
                                        <p:cTn id="17" dur="125" fill="hold">
                                          <p:stCondLst>
                                            <p:cond delay="250"/>
                                          </p:stCondLst>
                                        </p:cTn>
                                        <p:tgtEl>
                                          <p:spTgt spid="2"/>
                                        </p:tgtEl>
                                        <p:attrNameLst>
                                          <p:attrName>r</p:attrName>
                                        </p:attrNameLst>
                                      </p:cBhvr>
                                    </p:animRot>
                                    <p:animRot by="1500000">
                                      <p:cBhvr>
                                        <p:cTn id="18" dur="125" fill="hold">
                                          <p:stCondLst>
                                            <p:cond delay="375"/>
                                          </p:stCondLst>
                                        </p:cTn>
                                        <p:tgtEl>
                                          <p:spTgt spid="2"/>
                                        </p:tgtEl>
                                        <p:attrNameLst>
                                          <p:attrName>r</p:attrName>
                                        </p:attrNameLst>
                                      </p:cBhvr>
                                    </p:animRot>
                                  </p:childTnLst>
                                </p:cTn>
                              </p:par>
                              <p:par>
                                <p:cTn id="19" presetID="8" presetClass="emph" presetSubtype="0" fill="hold" grpId="2" nodeType="withEffect">
                                  <p:stCondLst>
                                    <p:cond delay="0"/>
                                  </p:stCondLst>
                                  <p:iterate type="lt">
                                    <p:tmPct val="0"/>
                                  </p:iterate>
                                  <p:childTnLst>
                                    <p:animRot by="21600000">
                                      <p:cBhvr>
                                        <p:cTn id="20"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video>
              <p:cMediaNode vol="80000" numSld="999" showWhenStopped="0">
                <p:cTn id="21" fill="hold" display="0">
                  <p:stCondLst>
                    <p:cond delay="indefinite"/>
                  </p:stCondLst>
                  <p:endCondLst>
                    <p:cond evt="onStopAudio" delay="0">
                      <p:tgtEl>
                        <p:sldTgt/>
                      </p:tgtEl>
                    </p:cond>
                  </p:endCondLst>
                </p:cTn>
                <p:tgtEl>
                  <p:spTgt spid="4"/>
                </p:tgtEl>
              </p:cMediaNode>
            </p:video>
          </p:childTnLst>
        </p:cTn>
      </p:par>
    </p:tnLst>
    <p:bldLst>
      <p:bldP spid="2" grpId="0"/>
      <p:bldP spid="2" grpId="1"/>
      <p:bldP spid="2"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_tradnl"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Introducción al Parque Nacional </a:t>
            </a:r>
            <a:r>
              <a:rPr lang="es-ES_tradnl" b="1" cap="none" spc="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Kifaru</a:t>
            </a:r>
            <a:r>
              <a:rPr lang="es-ES_tradnl"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s-ES_tradnl" b="1" cap="none" spc="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Ark</a:t>
            </a:r>
            <a:endParaRPr lang="es-ES"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2 Marcador de contenido"/>
          <p:cNvSpPr>
            <a:spLocks noGrp="1"/>
          </p:cNvSpPr>
          <p:nvPr>
            <p:ph sz="quarter" idx="13"/>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es-ES_tradnl" sz="2000" b="1"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s-ES" sz="2000" b="1"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El Parque es único por ser un área reservada para evitar la caza y protegida dentro de los límites de una ciudad principal</a:t>
            </a:r>
            <a:r>
              <a:rPr lang="es-ES" sz="2000" b="1"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endParaRPr lang="es-ES" b="1"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4" name="3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3528" y="2564904"/>
            <a:ext cx="4040924" cy="2471329"/>
          </a:xfrm>
          <a:prstGeom prst="ellipse">
            <a:avLst/>
          </a:prstGeom>
          <a:ln>
            <a:noFill/>
          </a:ln>
          <a:effectLst>
            <a:softEdge rad="112500"/>
          </a:effectLst>
        </p:spPr>
      </p:pic>
      <p:pic>
        <p:nvPicPr>
          <p:cNvPr id="5" name="4 Imagen"/>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076056" y="2564904"/>
            <a:ext cx="2706216" cy="2912482"/>
          </a:xfrm>
          <a:prstGeom prst="rect">
            <a:avLst/>
          </a:prstGeom>
        </p:spPr>
      </p:pic>
    </p:spTree>
    <p:extLst>
      <p:ext uri="{BB962C8B-B14F-4D97-AF65-F5344CB8AC3E}">
        <p14:creationId xmlns:p14="http://schemas.microsoft.com/office/powerpoint/2010/main" xmlns="" val="4141512913"/>
      </p:ext>
    </p:extLst>
  </p:cSld>
  <p:clrMapOvr>
    <a:masterClrMapping/>
  </p:clrMapOvr>
  <mc:AlternateContent xmlns:mc="http://schemas.openxmlformats.org/markup-compatibility/2006">
    <mc:Choice xmlns:p14="http://schemas.microsoft.com/office/powerpoint/2010/main" xmlns="" Requires="p14">
      <p:transition spd="slow" p14:dur="1600" advClick="0" advTm="35000">
        <p14:gallery dir="l"/>
      </p:transition>
    </mc:Choice>
    <mc:Fallback>
      <p:transition spd="slow" advClick="0" advTm="3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wheel(8)">
                                      <p:cBhvr>
                                        <p:cTn id="7" dur="2000"/>
                                        <p:tgtEl>
                                          <p:spTgt spid="2"/>
                                        </p:tgtEl>
                                      </p:cBhvr>
                                    </p:animEffect>
                                  </p:childTnLst>
                                </p:cTn>
                              </p:par>
                              <p:par>
                                <p:cTn id="8" presetID="31" presetClass="entr" presetSubtype="0" fill="hold" grpId="2" nodeType="withEffect">
                                  <p:stCondLst>
                                    <p:cond delay="0"/>
                                  </p:stCondLst>
                                  <p:iterate type="lt">
                                    <p:tmPct val="0"/>
                                  </p:iterate>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p:cTn id="10"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1"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2"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3" dur="1000"/>
                                        <p:tgtEl>
                                          <p:spTgt spid="3">
                                            <p:txEl>
                                              <p:pRg st="0" end="0"/>
                                            </p:txEl>
                                          </p:spTgt>
                                        </p:tgtEl>
                                      </p:cBhvr>
                                    </p:animEffect>
                                  </p:childTnLst>
                                </p:cTn>
                              </p:par>
                              <p:par>
                                <p:cTn id="14" presetID="45"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000"/>
                                        <p:tgtEl>
                                          <p:spTgt spid="4"/>
                                        </p:tgtEl>
                                      </p:cBhvr>
                                    </p:animEffect>
                                    <p:anim calcmode="lin" valueType="num">
                                      <p:cBhvr>
                                        <p:cTn id="17" dur="2000" fill="hold"/>
                                        <p:tgtEl>
                                          <p:spTgt spid="4"/>
                                        </p:tgtEl>
                                        <p:attrNameLst>
                                          <p:attrName>ppt_w</p:attrName>
                                        </p:attrNameLst>
                                      </p:cBhvr>
                                      <p:tavLst>
                                        <p:tav tm="0" fmla="#ppt_w*sin(2.5*pi*$)">
                                          <p:val>
                                            <p:fltVal val="0"/>
                                          </p:val>
                                        </p:tav>
                                        <p:tav tm="100000">
                                          <p:val>
                                            <p:fltVal val="1"/>
                                          </p:val>
                                        </p:tav>
                                      </p:tavLst>
                                    </p:anim>
                                    <p:anim calcmode="lin" valueType="num">
                                      <p:cBhvr>
                                        <p:cTn id="18" dur="2000" fill="hold"/>
                                        <p:tgtEl>
                                          <p:spTgt spid="4"/>
                                        </p:tgtEl>
                                        <p:attrNameLst>
                                          <p:attrName>ppt_h</p:attrName>
                                        </p:attrNameLst>
                                      </p:cBhvr>
                                      <p:tavLst>
                                        <p:tav tm="0">
                                          <p:val>
                                            <p:strVal val="#ppt_h"/>
                                          </p:val>
                                        </p:tav>
                                        <p:tav tm="100000">
                                          <p:val>
                                            <p:strVal val="#ppt_h"/>
                                          </p:val>
                                        </p:tav>
                                      </p:tavLst>
                                    </p:anim>
                                  </p:childTnLst>
                                </p:cTn>
                              </p:par>
                              <p:par>
                                <p:cTn id="19" presetID="8" presetClass="entr" presetSubtype="32"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diamond(out)">
                                      <p:cBhvr>
                                        <p:cTn id="21" dur="2000"/>
                                        <p:tgtEl>
                                          <p:spTgt spid="5"/>
                                        </p:tgtEl>
                                      </p:cBhvr>
                                    </p:animEffect>
                                  </p:childTnLst>
                                </p:cTn>
                              </p:par>
                            </p:childTnLst>
                          </p:cTn>
                        </p:par>
                        <p:par>
                          <p:cTn id="22" fill="hold">
                            <p:stCondLst>
                              <p:cond delay="2000"/>
                            </p:stCondLst>
                            <p:childTnLst>
                              <p:par>
                                <p:cTn id="23" presetID="34" presetClass="emph" presetSubtype="0" fill="hold" grpId="1" nodeType="afterEffect">
                                  <p:stCondLst>
                                    <p:cond delay="0"/>
                                  </p:stCondLst>
                                  <p:iterate type="lt">
                                    <p:tmPct val="10000"/>
                                  </p:iterate>
                                  <p:childTnLst>
                                    <p:animMotion origin="layout" path="M 0.0 0.0 L 0.0 -0.07213" pathEditMode="relative" ptsTypes="">
                                      <p:cBhvr>
                                        <p:cTn id="24" dur="250" accel="50000" decel="50000" autoRev="1" fill="hold">
                                          <p:stCondLst>
                                            <p:cond delay="0"/>
                                          </p:stCondLst>
                                        </p:cTn>
                                        <p:tgtEl>
                                          <p:spTgt spid="2"/>
                                        </p:tgtEl>
                                        <p:attrNameLst>
                                          <p:attrName>ppt_x</p:attrName>
                                          <p:attrName>ppt_y</p:attrName>
                                        </p:attrNameLst>
                                      </p:cBhvr>
                                    </p:animMotion>
                                    <p:animRot by="1500000">
                                      <p:cBhvr>
                                        <p:cTn id="25" dur="125" fill="hold">
                                          <p:stCondLst>
                                            <p:cond delay="0"/>
                                          </p:stCondLst>
                                        </p:cTn>
                                        <p:tgtEl>
                                          <p:spTgt spid="2"/>
                                        </p:tgtEl>
                                        <p:attrNameLst>
                                          <p:attrName>r</p:attrName>
                                        </p:attrNameLst>
                                      </p:cBhvr>
                                    </p:animRot>
                                    <p:animRot by="-1500000">
                                      <p:cBhvr>
                                        <p:cTn id="26" dur="125" fill="hold">
                                          <p:stCondLst>
                                            <p:cond delay="125"/>
                                          </p:stCondLst>
                                        </p:cTn>
                                        <p:tgtEl>
                                          <p:spTgt spid="2"/>
                                        </p:tgtEl>
                                        <p:attrNameLst>
                                          <p:attrName>r</p:attrName>
                                        </p:attrNameLst>
                                      </p:cBhvr>
                                    </p:animRot>
                                    <p:animRot by="-1500000">
                                      <p:cBhvr>
                                        <p:cTn id="27" dur="125" fill="hold">
                                          <p:stCondLst>
                                            <p:cond delay="250"/>
                                          </p:stCondLst>
                                        </p:cTn>
                                        <p:tgtEl>
                                          <p:spTgt spid="2"/>
                                        </p:tgtEl>
                                        <p:attrNameLst>
                                          <p:attrName>r</p:attrName>
                                        </p:attrNameLst>
                                      </p:cBhvr>
                                    </p:animRot>
                                    <p:animRot by="1500000">
                                      <p:cBhvr>
                                        <p:cTn id="28" dur="125" fill="hold">
                                          <p:stCondLst>
                                            <p:cond delay="375"/>
                                          </p:stCondLst>
                                        </p:cTn>
                                        <p:tgtEl>
                                          <p:spTgt spid="2"/>
                                        </p:tgtEl>
                                        <p:attrNameLst>
                                          <p:attrName>r</p:attrName>
                                        </p:attrNameLst>
                                      </p:cBhvr>
                                    </p:animRot>
                                  </p:childTnLst>
                                </p:cTn>
                              </p:par>
                              <p:par>
                                <p:cTn id="29" presetID="34" presetClass="emph" presetSubtype="0" fill="hold" grpId="1" nodeType="withEffect">
                                  <p:stCondLst>
                                    <p:cond delay="0"/>
                                  </p:stCondLst>
                                  <p:iterate type="lt">
                                    <p:tmPct val="10000"/>
                                  </p:iterate>
                                  <p:childTnLst>
                                    <p:animMotion origin="layout" path="M 0.0 0.0 L 0.0 -0.07213" pathEditMode="relative" ptsTypes="">
                                      <p:cBhvr>
                                        <p:cTn id="30" dur="250" accel="50000" decel="50000" autoRev="1" fill="hold">
                                          <p:stCondLst>
                                            <p:cond delay="0"/>
                                          </p:stCondLst>
                                        </p:cTn>
                                        <p:tgtEl>
                                          <p:spTgt spid="3">
                                            <p:txEl>
                                              <p:pRg st="0" end="0"/>
                                            </p:txEl>
                                          </p:spTgt>
                                        </p:tgtEl>
                                        <p:attrNameLst>
                                          <p:attrName>ppt_x</p:attrName>
                                          <p:attrName>ppt_y</p:attrName>
                                        </p:attrNameLst>
                                      </p:cBhvr>
                                    </p:animMotion>
                                    <p:animRot by="1500000">
                                      <p:cBhvr>
                                        <p:cTn id="31" dur="125" fill="hold">
                                          <p:stCondLst>
                                            <p:cond delay="0"/>
                                          </p:stCondLst>
                                        </p:cTn>
                                        <p:tgtEl>
                                          <p:spTgt spid="3">
                                            <p:txEl>
                                              <p:pRg st="0" end="0"/>
                                            </p:txEl>
                                          </p:spTgt>
                                        </p:tgtEl>
                                        <p:attrNameLst>
                                          <p:attrName>r</p:attrName>
                                        </p:attrNameLst>
                                      </p:cBhvr>
                                    </p:animRot>
                                    <p:animRot by="-1500000">
                                      <p:cBhvr>
                                        <p:cTn id="32" dur="125" fill="hold">
                                          <p:stCondLst>
                                            <p:cond delay="125"/>
                                          </p:stCondLst>
                                        </p:cTn>
                                        <p:tgtEl>
                                          <p:spTgt spid="3">
                                            <p:txEl>
                                              <p:pRg st="0" end="0"/>
                                            </p:txEl>
                                          </p:spTgt>
                                        </p:tgtEl>
                                        <p:attrNameLst>
                                          <p:attrName>r</p:attrName>
                                        </p:attrNameLst>
                                      </p:cBhvr>
                                    </p:animRot>
                                    <p:animRot by="-1500000">
                                      <p:cBhvr>
                                        <p:cTn id="33" dur="125" fill="hold">
                                          <p:stCondLst>
                                            <p:cond delay="250"/>
                                          </p:stCondLst>
                                        </p:cTn>
                                        <p:tgtEl>
                                          <p:spTgt spid="3">
                                            <p:txEl>
                                              <p:pRg st="0" end="0"/>
                                            </p:txEl>
                                          </p:spTgt>
                                        </p:tgtEl>
                                        <p:attrNameLst>
                                          <p:attrName>r</p:attrName>
                                        </p:attrNameLst>
                                      </p:cBhvr>
                                    </p:animRot>
                                    <p:animRot by="1500000">
                                      <p:cBhvr>
                                        <p:cTn id="34" dur="125" fill="hold">
                                          <p:stCondLst>
                                            <p:cond delay="375"/>
                                          </p:stCondLst>
                                        </p:cTn>
                                        <p:tgtEl>
                                          <p:spTgt spid="3">
                                            <p:txEl>
                                              <p:pRg st="0" end="0"/>
                                            </p:txEl>
                                          </p:spTgt>
                                        </p:tgtEl>
                                        <p:attrNameLst>
                                          <p:attrName>r</p:attrName>
                                        </p:attrNameLst>
                                      </p:cBhvr>
                                    </p:animRot>
                                  </p:childTnLst>
                                </p:cTn>
                              </p:par>
                              <p:par>
                                <p:cTn id="35" presetID="8" presetClass="emph" presetSubtype="0" fill="hold" grpId="2" nodeType="withEffect">
                                  <p:stCondLst>
                                    <p:cond delay="0"/>
                                  </p:stCondLst>
                                  <p:iterate type="lt">
                                    <p:tmPct val="0"/>
                                  </p:iterate>
                                  <p:childTnLst>
                                    <p:animRot by="21600000">
                                      <p:cBhvr>
                                        <p:cTn id="36" dur="2000" fill="hold"/>
                                        <p:tgtEl>
                                          <p:spTgt spid="2"/>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4"/>
                                        </p:tgtEl>
                                        <p:attrNameLst>
                                          <p:attrName>r</p:attrName>
                                        </p:attrNameLst>
                                      </p:cBhvr>
                                    </p:animRot>
                                  </p:childTnLst>
                                </p:cTn>
                              </p:par>
                              <p:par>
                                <p:cTn id="39" presetID="8" presetClass="emph" presetSubtype="0" fill="hold" nodeType="withEffect">
                                  <p:stCondLst>
                                    <p:cond delay="0"/>
                                  </p:stCondLst>
                                  <p:childTnLst>
                                    <p:animRot by="21600000">
                                      <p:cBhvr>
                                        <p:cTn id="40"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1" build="p"/>
      <p:bldP spid="3" grpId="2"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_tradnl" sz="40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¿Por qué deberíamos visitarlo?</a:t>
            </a:r>
            <a:endParaRPr lang="es-ES" sz="40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2 Marcador de contenido"/>
          <p:cNvSpPr>
            <a:spLocks noGrp="1"/>
          </p:cNvSpPr>
          <p:nvPr>
            <p:ph sz="quarter" idx="13"/>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es-ES" sz="1800" b="1"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Se debería visitar porque es muy bonito, siempre vas </a:t>
            </a:r>
            <a:r>
              <a:rPr lang="es-ES" sz="1800" b="1"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acompañado de un </a:t>
            </a:r>
            <a:r>
              <a:rPr lang="es-ES" sz="1800" b="1"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guía, mucha seguridad y muchos alimentos.</a:t>
            </a:r>
          </a:p>
          <a:p>
            <a:r>
              <a:rPr lang="es-ES" sz="1800" b="1"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Vale la pena visitar este parque, sin la menor duda. Es </a:t>
            </a:r>
            <a:r>
              <a:rPr lang="es-ES" sz="1800" b="1"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increíble  un </a:t>
            </a:r>
            <a:r>
              <a:rPr lang="es-ES" sz="1800" b="1"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parque nacional en la misma ciudad de Nairobi, a muy poco tiempo de los hoteles y de los centros principales de la ciudad. Es una oportunidad de ver muchas especies de fauna y flora, </a:t>
            </a:r>
            <a:r>
              <a:rPr lang="es-ES" sz="1800" b="1"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especialmente  para </a:t>
            </a:r>
            <a:r>
              <a:rPr lang="es-ES" sz="1800" b="1"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quienes </a:t>
            </a:r>
            <a:r>
              <a:rPr lang="es-ES" sz="1800" b="1"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están </a:t>
            </a:r>
            <a:r>
              <a:rPr lang="es-ES" sz="1800" b="1"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de paso y no tienen la oportunidad de </a:t>
            </a:r>
            <a:r>
              <a:rPr lang="es-ES" sz="1800" b="1"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visitarla.</a:t>
            </a:r>
            <a:endParaRPr lang="es-ES" sz="1800" b="1"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xmlns="" val="520753931"/>
      </p:ext>
    </p:extLst>
  </p:cSld>
  <p:clrMapOvr>
    <a:masterClrMapping/>
  </p:clrMapOvr>
  <mc:AlternateContent xmlns:mc="http://schemas.openxmlformats.org/markup-compatibility/2006">
    <mc:Choice xmlns:p14="http://schemas.microsoft.com/office/powerpoint/2010/main" xmlns="" Requires="p14">
      <p:transition spd="slow" p14:dur="1600" advClick="0" advTm="35000">
        <p14:gallery dir="l"/>
      </p:transition>
    </mc:Choice>
    <mc:Fallback>
      <p:transition spd="slow" advClick="0" advTm="3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3">
                                            <p:txEl>
                                              <p:pRg st="1" end="1"/>
                                            </p:txEl>
                                          </p:spTgt>
                                        </p:tgtEl>
                                      </p:cBhvr>
                                    </p:animEffect>
                                  </p:childTnLst>
                                </p:cTn>
                              </p:par>
                            </p:childTnLst>
                          </p:cTn>
                        </p:par>
                        <p:par>
                          <p:cTn id="21" fill="hold">
                            <p:stCondLst>
                              <p:cond delay="1000"/>
                            </p:stCondLst>
                            <p:childTnLst>
                              <p:par>
                                <p:cTn id="22" presetID="34" presetClass="emph" presetSubtype="0" fill="hold" grpId="1" nodeType="afterEffect">
                                  <p:stCondLst>
                                    <p:cond delay="0"/>
                                  </p:stCondLst>
                                  <p:iterate type="lt">
                                    <p:tmPct val="10000"/>
                                  </p:iterate>
                                  <p:childTnLst>
                                    <p:animMotion origin="layout" path="M 0.0 0.0 L 0.0 -0.07213" pathEditMode="relative" ptsTypes="">
                                      <p:cBhvr>
                                        <p:cTn id="23" dur="250" accel="50000" decel="50000" autoRev="1" fill="hold">
                                          <p:stCondLst>
                                            <p:cond delay="0"/>
                                          </p:stCondLst>
                                        </p:cTn>
                                        <p:tgtEl>
                                          <p:spTgt spid="2"/>
                                        </p:tgtEl>
                                        <p:attrNameLst>
                                          <p:attrName>ppt_x</p:attrName>
                                          <p:attrName>ppt_y</p:attrName>
                                        </p:attrNameLst>
                                      </p:cBhvr>
                                    </p:animMotion>
                                    <p:animRot by="1500000">
                                      <p:cBhvr>
                                        <p:cTn id="24" dur="125" fill="hold">
                                          <p:stCondLst>
                                            <p:cond delay="0"/>
                                          </p:stCondLst>
                                        </p:cTn>
                                        <p:tgtEl>
                                          <p:spTgt spid="2"/>
                                        </p:tgtEl>
                                        <p:attrNameLst>
                                          <p:attrName>r</p:attrName>
                                        </p:attrNameLst>
                                      </p:cBhvr>
                                    </p:animRot>
                                    <p:animRot by="-1500000">
                                      <p:cBhvr>
                                        <p:cTn id="25" dur="125" fill="hold">
                                          <p:stCondLst>
                                            <p:cond delay="125"/>
                                          </p:stCondLst>
                                        </p:cTn>
                                        <p:tgtEl>
                                          <p:spTgt spid="2"/>
                                        </p:tgtEl>
                                        <p:attrNameLst>
                                          <p:attrName>r</p:attrName>
                                        </p:attrNameLst>
                                      </p:cBhvr>
                                    </p:animRot>
                                    <p:animRot by="-1500000">
                                      <p:cBhvr>
                                        <p:cTn id="26" dur="125" fill="hold">
                                          <p:stCondLst>
                                            <p:cond delay="250"/>
                                          </p:stCondLst>
                                        </p:cTn>
                                        <p:tgtEl>
                                          <p:spTgt spid="2"/>
                                        </p:tgtEl>
                                        <p:attrNameLst>
                                          <p:attrName>r</p:attrName>
                                        </p:attrNameLst>
                                      </p:cBhvr>
                                    </p:animRot>
                                    <p:animRot by="1500000">
                                      <p:cBhvr>
                                        <p:cTn id="27" dur="125" fill="hold">
                                          <p:stCondLst>
                                            <p:cond delay="375"/>
                                          </p:stCondLst>
                                        </p:cTn>
                                        <p:tgtEl>
                                          <p:spTgt spid="2"/>
                                        </p:tgtEl>
                                        <p:attrNameLst>
                                          <p:attrName>r</p:attrName>
                                        </p:attrNameLst>
                                      </p:cBhvr>
                                    </p:animRot>
                                  </p:childTnLst>
                                </p:cTn>
                              </p:par>
                              <p:par>
                                <p:cTn id="28" presetID="8" presetClass="emph" presetSubtype="0" fill="hold" grpId="2" nodeType="withEffect">
                                  <p:stCondLst>
                                    <p:cond delay="0"/>
                                  </p:stCondLst>
                                  <p:iterate type="lt">
                                    <p:tmPct val="0"/>
                                  </p:iterate>
                                  <p:childTnLst>
                                    <p:animRot by="21600000">
                                      <p:cBhvr>
                                        <p:cTn id="29" dur="2000" fill="hold"/>
                                        <p:tgtEl>
                                          <p:spTgt spid="2"/>
                                        </p:tgtEl>
                                        <p:attrNameLst>
                                          <p:attrName>r</p:attrName>
                                        </p:attrNameLst>
                                      </p:cBhvr>
                                    </p:animRot>
                                  </p:childTnLst>
                                </p:cTn>
                              </p:par>
                              <p:par>
                                <p:cTn id="30" presetID="8" presetClass="emph" presetSubtype="0" fill="hold" grpId="1" nodeType="withEffect">
                                  <p:stCondLst>
                                    <p:cond delay="0"/>
                                  </p:stCondLst>
                                  <p:childTnLst>
                                    <p:animRot by="21600000">
                                      <p:cBhvr>
                                        <p:cTn id="31" dur="2000" fill="hold"/>
                                        <p:tgtEl>
                                          <p:spTgt spid="3">
                                            <p:txEl>
                                              <p:pRg st="0" end="0"/>
                                            </p:txEl>
                                          </p:spTgt>
                                        </p:tgtEl>
                                        <p:attrNameLst>
                                          <p:attrName>r</p:attrName>
                                        </p:attrNameLst>
                                      </p:cBhvr>
                                    </p:animRot>
                                  </p:childTnLst>
                                </p:cTn>
                              </p:par>
                              <p:par>
                                <p:cTn id="32" presetID="8" presetClass="emph" presetSubtype="0" fill="hold" grpId="1" nodeType="withEffect">
                                  <p:stCondLst>
                                    <p:cond delay="0"/>
                                  </p:stCondLst>
                                  <p:childTnLst>
                                    <p:animRot by="21600000">
                                      <p:cBhvr>
                                        <p:cTn id="33" dur="2000" fill="hold"/>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build="p"/>
      <p:bldP spid="3" grpI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188640"/>
            <a:ext cx="7924800" cy="724942"/>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_tradnl" sz="36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Fauna</a:t>
            </a:r>
            <a:endParaRPr lang="es-ES" sz="36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2 Marcador de contenido"/>
          <p:cNvSpPr>
            <a:spLocks noGrp="1"/>
          </p:cNvSpPr>
          <p:nvPr>
            <p:ph sz="quarter" idx="13"/>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es-ES" b="1"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El Parque Nacional de Nairobi es único por ser un área reservada para evitar la caza y protegida dentro de los límites de una ciudad principal. Leones, guepardos y rinocerontes pueden ser vistos en el parque. Más de 400 especies de aves han sido documentadas en él. Cuenta con una rica diversidad de aves. Pero todas las especies no siempre están presentes y algunas son estacionales. Las especies migratorias del norte pasan por el parque principalmente a fines de marzo y mediados de </a:t>
            </a:r>
            <a:r>
              <a:rPr lang="es-ES" b="1"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abril. Este </a:t>
            </a:r>
            <a:r>
              <a:rPr lang="es-ES" b="1"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parque posee una diversidad de entornos cada uno con una fauna y flora peculiar. Las llanuras con pastos abiertos y arbustos de acacia predominan. Los embalses hechos por el hombre también han añadido un </a:t>
            </a:r>
            <a:r>
              <a:rPr lang="es-ES" b="1" spc="0"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habitat</a:t>
            </a:r>
            <a:r>
              <a:rPr lang="es-ES" b="1"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adicional, propicio para ciertas especies de aves y otras formas de vida </a:t>
            </a:r>
            <a:r>
              <a:rPr lang="es-ES" b="1"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acuática.</a:t>
            </a:r>
            <a:endParaRPr lang="es-ES" b="1"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xmlns="" val="979256346"/>
      </p:ext>
    </p:extLst>
  </p:cSld>
  <p:clrMapOvr>
    <a:masterClrMapping/>
  </p:clrMapOvr>
  <mc:AlternateContent xmlns:mc="http://schemas.openxmlformats.org/markup-compatibility/2006">
    <mc:Choice xmlns:p14="http://schemas.microsoft.com/office/powerpoint/2010/main" xmlns="" Requires="p14">
      <p:transition spd="slow" p14:dur="1600" advClick="0" advTm="35000">
        <p14:gallery dir="l"/>
      </p:transition>
    </mc:Choice>
    <mc:Fallback>
      <p:transition spd="slow" advClick="0" advTm="3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45" presetClass="entr" presetSubtype="0" fill="hold" grpId="0"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2000"/>
                                        <p:tgtEl>
                                          <p:spTgt spid="3">
                                            <p:txEl>
                                              <p:pRg st="0" end="0"/>
                                            </p:txEl>
                                          </p:spTgt>
                                        </p:tgtEl>
                                      </p:cBhvr>
                                    </p:animEffect>
                                    <p:anim calcmode="lin" valueType="num">
                                      <p:cBhvr>
                                        <p:cTn id="24"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25"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26" fill="hold">
                            <p:stCondLst>
                              <p:cond delay="2000"/>
                            </p:stCondLst>
                            <p:childTnLst>
                              <p:par>
                                <p:cTn id="27" presetID="34" presetClass="emph" presetSubtype="0" fill="hold" grpId="1" nodeType="afterEffect">
                                  <p:stCondLst>
                                    <p:cond delay="0"/>
                                  </p:stCondLst>
                                  <p:iterate type="lt">
                                    <p:tmPct val="10000"/>
                                  </p:iterate>
                                  <p:childTnLst>
                                    <p:animMotion origin="layout" path="M 0.0 0.0 L 0.0 -0.07213" pathEditMode="relative" ptsTypes="">
                                      <p:cBhvr>
                                        <p:cTn id="28" dur="250" accel="50000" decel="50000" autoRev="1" fill="hold">
                                          <p:stCondLst>
                                            <p:cond delay="0"/>
                                          </p:stCondLst>
                                        </p:cTn>
                                        <p:tgtEl>
                                          <p:spTgt spid="2"/>
                                        </p:tgtEl>
                                        <p:attrNameLst>
                                          <p:attrName>ppt_x</p:attrName>
                                          <p:attrName>ppt_y</p:attrName>
                                        </p:attrNameLst>
                                      </p:cBhvr>
                                    </p:animMotion>
                                    <p:animRot by="1500000">
                                      <p:cBhvr>
                                        <p:cTn id="29" dur="125" fill="hold">
                                          <p:stCondLst>
                                            <p:cond delay="0"/>
                                          </p:stCondLst>
                                        </p:cTn>
                                        <p:tgtEl>
                                          <p:spTgt spid="2"/>
                                        </p:tgtEl>
                                        <p:attrNameLst>
                                          <p:attrName>r</p:attrName>
                                        </p:attrNameLst>
                                      </p:cBhvr>
                                    </p:animRot>
                                    <p:animRot by="-1500000">
                                      <p:cBhvr>
                                        <p:cTn id="30" dur="125" fill="hold">
                                          <p:stCondLst>
                                            <p:cond delay="125"/>
                                          </p:stCondLst>
                                        </p:cTn>
                                        <p:tgtEl>
                                          <p:spTgt spid="2"/>
                                        </p:tgtEl>
                                        <p:attrNameLst>
                                          <p:attrName>r</p:attrName>
                                        </p:attrNameLst>
                                      </p:cBhvr>
                                    </p:animRot>
                                    <p:animRot by="-1500000">
                                      <p:cBhvr>
                                        <p:cTn id="31" dur="125" fill="hold">
                                          <p:stCondLst>
                                            <p:cond delay="250"/>
                                          </p:stCondLst>
                                        </p:cTn>
                                        <p:tgtEl>
                                          <p:spTgt spid="2"/>
                                        </p:tgtEl>
                                        <p:attrNameLst>
                                          <p:attrName>r</p:attrName>
                                        </p:attrNameLst>
                                      </p:cBhvr>
                                    </p:animRot>
                                    <p:animRot by="1500000">
                                      <p:cBhvr>
                                        <p:cTn id="32" dur="125" fill="hold">
                                          <p:stCondLst>
                                            <p:cond delay="375"/>
                                          </p:stCondLst>
                                        </p:cTn>
                                        <p:tgtEl>
                                          <p:spTgt spid="2"/>
                                        </p:tgtEl>
                                        <p:attrNameLst>
                                          <p:attrName>r</p:attrName>
                                        </p:attrNameLst>
                                      </p:cBhvr>
                                    </p:animRot>
                                  </p:childTnLst>
                                </p:cTn>
                              </p:par>
                              <p:par>
                                <p:cTn id="33" presetID="8" presetClass="emph" presetSubtype="0" fill="hold" grpId="2" nodeType="withEffect">
                                  <p:stCondLst>
                                    <p:cond delay="0"/>
                                  </p:stCondLst>
                                  <p:iterate type="lt">
                                    <p:tmPct val="0"/>
                                  </p:iterate>
                                  <p:childTnLst>
                                    <p:animRot by="21600000">
                                      <p:cBhvr>
                                        <p:cTn id="34" dur="2000" fill="hold"/>
                                        <p:tgtEl>
                                          <p:spTgt spid="2"/>
                                        </p:tgtEl>
                                        <p:attrNameLst>
                                          <p:attrName>r</p:attrName>
                                        </p:attrNameLst>
                                      </p:cBhvr>
                                    </p:animRot>
                                  </p:childTnLst>
                                </p:cTn>
                              </p:par>
                              <p:par>
                                <p:cTn id="35" presetID="8" presetClass="emph" presetSubtype="0" fill="hold" grpId="1" nodeType="withEffect">
                                  <p:stCondLst>
                                    <p:cond delay="0"/>
                                  </p:stCondLst>
                                  <p:childTnLst>
                                    <p:animRot by="21600000">
                                      <p:cBhvr>
                                        <p:cTn id="36" dur="2000" fill="hold"/>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build="p"/>
      <p:bldP spid="3" grpI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_tradnl" sz="40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Imágenes de la fauna</a:t>
            </a:r>
            <a:endParaRPr lang="es-ES" sz="40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4" name="3 Marcador de contenido"/>
          <p:cNvPicPr>
            <a:picLocks noGrp="1" noChangeAspect="1"/>
          </p:cNvPicPr>
          <p:nvPr>
            <p:ph sz="quarter" idx="13"/>
          </p:nvPr>
        </p:nvPicPr>
        <p:blipFill>
          <a:blip r:embed="rId2" cstate="print">
            <a:extLst>
              <a:ext uri="{28A0092B-C50C-407E-A947-70E740481C1C}">
                <a14:useLocalDpi xmlns:a14="http://schemas.microsoft.com/office/drawing/2010/main" xmlns="" val="0"/>
              </a:ext>
            </a:extLst>
          </a:blip>
          <a:stretch>
            <a:fillRect/>
          </a:stretch>
        </p:blipFill>
        <p:spPr>
          <a:xfrm>
            <a:off x="1115616" y="1700808"/>
            <a:ext cx="2496277" cy="18722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 name="4 Imagen"/>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716016" y="1628800"/>
            <a:ext cx="3239994" cy="210184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6" name="5 Imagen"/>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411760" y="3797215"/>
            <a:ext cx="3168352" cy="19802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xmlns="" val="2670738832"/>
      </p:ext>
    </p:extLst>
  </p:cSld>
  <p:clrMapOvr>
    <a:masterClrMapping/>
  </p:clrMapOvr>
  <mc:AlternateContent xmlns:mc="http://schemas.openxmlformats.org/markup-compatibility/2006">
    <mc:Choice xmlns:p14="http://schemas.microsoft.com/office/powerpoint/2010/main" xmlns="" Requires="p14">
      <p:transition spd="slow" p14:dur="1600" advClick="0" advTm="35000">
        <p14:gallery dir="l"/>
      </p:transition>
    </mc:Choice>
    <mc:Fallback>
      <p:transition spd="slow" advClick="0" advTm="3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3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 calcmode="lin" valueType="num">
                                      <p:cBhvr>
                                        <p:cTn id="19" dur="1000" fill="hold"/>
                                        <p:tgtEl>
                                          <p:spTgt spid="5"/>
                                        </p:tgtEl>
                                        <p:attrNameLst>
                                          <p:attrName>style.rotation</p:attrName>
                                        </p:attrNameLst>
                                      </p:cBhvr>
                                      <p:tavLst>
                                        <p:tav tm="0">
                                          <p:val>
                                            <p:fltVal val="90"/>
                                          </p:val>
                                        </p:tav>
                                        <p:tav tm="100000">
                                          <p:val>
                                            <p:fltVal val="0"/>
                                          </p:val>
                                        </p:tav>
                                      </p:tavLst>
                                    </p:anim>
                                    <p:animEffect transition="in" filter="fade">
                                      <p:cBhvr>
                                        <p:cTn id="20" dur="1000"/>
                                        <p:tgtEl>
                                          <p:spTgt spid="5"/>
                                        </p:tgtEl>
                                      </p:cBhvr>
                                    </p:animEffect>
                                  </p:childTnLst>
                                </p:cTn>
                              </p:par>
                              <p:par>
                                <p:cTn id="21" presetID="21" presetClass="entr" presetSubtype="1"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heel(1)">
                                      <p:cBhvr>
                                        <p:cTn id="23" dur="2000"/>
                                        <p:tgtEl>
                                          <p:spTgt spid="6"/>
                                        </p:tgtEl>
                                      </p:cBhvr>
                                    </p:animEffect>
                                  </p:childTnLst>
                                </p:cTn>
                              </p:par>
                            </p:childTnLst>
                          </p:cTn>
                        </p:par>
                        <p:par>
                          <p:cTn id="24" fill="hold">
                            <p:stCondLst>
                              <p:cond delay="2000"/>
                            </p:stCondLst>
                            <p:childTnLst>
                              <p:par>
                                <p:cTn id="25" presetID="34" presetClass="emph" presetSubtype="0" fill="hold" grpId="1" nodeType="afterEffect">
                                  <p:stCondLst>
                                    <p:cond delay="0"/>
                                  </p:stCondLst>
                                  <p:iterate type="lt">
                                    <p:tmPct val="10000"/>
                                  </p:iterate>
                                  <p:childTnLst>
                                    <p:animMotion origin="layout" path="M 0.0 0.0 L 0.0 -0.07213" pathEditMode="relative" ptsTypes="">
                                      <p:cBhvr>
                                        <p:cTn id="26" dur="250" accel="50000" decel="50000" autoRev="1" fill="hold">
                                          <p:stCondLst>
                                            <p:cond delay="0"/>
                                          </p:stCondLst>
                                        </p:cTn>
                                        <p:tgtEl>
                                          <p:spTgt spid="2"/>
                                        </p:tgtEl>
                                        <p:attrNameLst>
                                          <p:attrName>ppt_x</p:attrName>
                                          <p:attrName>ppt_y</p:attrName>
                                        </p:attrNameLst>
                                      </p:cBhvr>
                                    </p:animMotion>
                                    <p:animRot by="1500000">
                                      <p:cBhvr>
                                        <p:cTn id="27" dur="125" fill="hold">
                                          <p:stCondLst>
                                            <p:cond delay="0"/>
                                          </p:stCondLst>
                                        </p:cTn>
                                        <p:tgtEl>
                                          <p:spTgt spid="2"/>
                                        </p:tgtEl>
                                        <p:attrNameLst>
                                          <p:attrName>r</p:attrName>
                                        </p:attrNameLst>
                                      </p:cBhvr>
                                    </p:animRot>
                                    <p:animRot by="-1500000">
                                      <p:cBhvr>
                                        <p:cTn id="28" dur="125" fill="hold">
                                          <p:stCondLst>
                                            <p:cond delay="125"/>
                                          </p:stCondLst>
                                        </p:cTn>
                                        <p:tgtEl>
                                          <p:spTgt spid="2"/>
                                        </p:tgtEl>
                                        <p:attrNameLst>
                                          <p:attrName>r</p:attrName>
                                        </p:attrNameLst>
                                      </p:cBhvr>
                                    </p:animRot>
                                    <p:animRot by="-1500000">
                                      <p:cBhvr>
                                        <p:cTn id="29" dur="125" fill="hold">
                                          <p:stCondLst>
                                            <p:cond delay="250"/>
                                          </p:stCondLst>
                                        </p:cTn>
                                        <p:tgtEl>
                                          <p:spTgt spid="2"/>
                                        </p:tgtEl>
                                        <p:attrNameLst>
                                          <p:attrName>r</p:attrName>
                                        </p:attrNameLst>
                                      </p:cBhvr>
                                    </p:animRot>
                                    <p:animRot by="1500000">
                                      <p:cBhvr>
                                        <p:cTn id="30" dur="125" fill="hold">
                                          <p:stCondLst>
                                            <p:cond delay="375"/>
                                          </p:stCondLst>
                                        </p:cTn>
                                        <p:tgtEl>
                                          <p:spTgt spid="2"/>
                                        </p:tgtEl>
                                        <p:attrNameLst>
                                          <p:attrName>r</p:attrName>
                                        </p:attrNameLst>
                                      </p:cBhvr>
                                    </p:animRot>
                                  </p:childTnLst>
                                </p:cTn>
                              </p:par>
                              <p:par>
                                <p:cTn id="31" presetID="8" presetClass="emph" presetSubtype="0" fill="hold" grpId="2" nodeType="withEffect">
                                  <p:stCondLst>
                                    <p:cond delay="0"/>
                                  </p:stCondLst>
                                  <p:iterate type="lt">
                                    <p:tmPct val="0"/>
                                  </p:iterate>
                                  <p:childTnLst>
                                    <p:animRot by="21600000">
                                      <p:cBhvr>
                                        <p:cTn id="32" dur="2000" fill="hold"/>
                                        <p:tgtEl>
                                          <p:spTgt spid="2"/>
                                        </p:tgtEl>
                                        <p:attrNameLst>
                                          <p:attrName>r</p:attrName>
                                        </p:attrNameLst>
                                      </p:cBhvr>
                                    </p:animRot>
                                  </p:childTnLst>
                                </p:cTn>
                              </p:par>
                              <p:par>
                                <p:cTn id="33" presetID="8" presetClass="emph" presetSubtype="0" fill="hold" nodeType="withEffect">
                                  <p:stCondLst>
                                    <p:cond delay="0"/>
                                  </p:stCondLst>
                                  <p:childTnLst>
                                    <p:animRot by="21600000">
                                      <p:cBhvr>
                                        <p:cTn id="34" dur="2000" fill="hold"/>
                                        <p:tgtEl>
                                          <p:spTgt spid="4"/>
                                        </p:tgtEl>
                                        <p:attrNameLst>
                                          <p:attrName>r</p:attrName>
                                        </p:attrNameLst>
                                      </p:cBhvr>
                                    </p:animRot>
                                  </p:childTnLst>
                                </p:cTn>
                              </p:par>
                              <p:par>
                                <p:cTn id="35" presetID="8" presetClass="emph" presetSubtype="0" fill="hold" nodeType="withEffect">
                                  <p:stCondLst>
                                    <p:cond delay="0"/>
                                  </p:stCondLst>
                                  <p:childTnLst>
                                    <p:animRot by="21600000">
                                      <p:cBhvr>
                                        <p:cTn id="36" dur="2000" fill="hold"/>
                                        <p:tgtEl>
                                          <p:spTgt spid="5"/>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_tradnl" sz="40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Flora</a:t>
            </a:r>
            <a:endParaRPr lang="es-ES" sz="40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2 Marcador de contenido"/>
          <p:cNvSpPr>
            <a:spLocks noGrp="1"/>
          </p:cNvSpPr>
          <p:nvPr>
            <p:ph sz="quarter" idx="13"/>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es-ES" sz="1800" b="1"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La vegetación es básicamente de sabana </a:t>
            </a:r>
            <a:r>
              <a:rPr lang="es-ES" sz="1800" b="1" spc="0"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trópical</a:t>
            </a:r>
            <a:r>
              <a:rPr lang="es-ES" sz="1800" b="1"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llanuras de pastos descubiertos y arbustos de acacia dispersos. El parque también tiene un río permanente con un bosque </a:t>
            </a:r>
            <a:r>
              <a:rPr lang="es-ES" sz="1800" b="1"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fluvial. Las </a:t>
            </a:r>
            <a:r>
              <a:rPr lang="es-ES" sz="1800" b="1"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áreas occidentales del altiplano se caracterizan por un bosque seco con algunas especies vegetales como Olea africana, </a:t>
            </a:r>
            <a:r>
              <a:rPr lang="es-ES" sz="1800" b="1" spc="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Croton</a:t>
            </a:r>
            <a:r>
              <a:rPr lang="es-ES" sz="1800" b="1"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s-ES" sz="1800" b="1" spc="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dichogamus</a:t>
            </a:r>
            <a:r>
              <a:rPr lang="es-ES" sz="1800" b="1"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r>
              <a:rPr lang="es-ES" sz="1800" b="1" spc="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Brachylaena</a:t>
            </a:r>
            <a:r>
              <a:rPr lang="es-ES" sz="1800" b="1"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s-ES" sz="1800" b="1" spc="0"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hutchinsii</a:t>
            </a:r>
            <a:r>
              <a:rPr lang="es-ES" sz="1800" b="1"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y </a:t>
            </a:r>
            <a:r>
              <a:rPr lang="es-ES" sz="1800" b="1" spc="0"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calodendrum</a:t>
            </a:r>
            <a:r>
              <a:rPr lang="es-ES" sz="1800" b="1"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En la parte más baja de las laderas se pueden hallar prados compuestos por especies como</a:t>
            </a:r>
            <a:r>
              <a:rPr lang="es-ES" sz="1800" b="1"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s-ES" sz="1800" b="1" spc="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Themeda</a:t>
            </a:r>
            <a:r>
              <a:rPr lang="es-ES" sz="1800" b="1"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s-ES" sz="1800" b="1" spc="0"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Cyprus</a:t>
            </a:r>
            <a:r>
              <a:rPr lang="es-ES" sz="1800" b="1"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s-ES" sz="1800" b="1" spc="0"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Digitaria</a:t>
            </a:r>
            <a:r>
              <a:rPr lang="es-ES" sz="1800" b="1"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y </a:t>
            </a:r>
            <a:r>
              <a:rPr lang="es-ES" sz="1800" b="1" spc="0"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Cynodon</a:t>
            </a:r>
            <a:r>
              <a:rPr lang="es-ES" sz="1800" b="1"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con algunas </a:t>
            </a:r>
            <a:r>
              <a:rPr lang="es-ES" sz="1800" b="1"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acacias,</a:t>
            </a:r>
            <a:r>
              <a:rPr lang="es-ES" sz="1800" b="1"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como la acacia </a:t>
            </a:r>
            <a:r>
              <a:rPr lang="es-ES" sz="1800" b="1" spc="0"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xanthophloea</a:t>
            </a:r>
            <a:r>
              <a:rPr lang="es-ES" sz="1800" b="1"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p>
          <a:p>
            <a:endParaRPr lang="es-ES" b="1"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xmlns="" val="2927816874"/>
      </p:ext>
    </p:extLst>
  </p:cSld>
  <p:clrMapOvr>
    <a:masterClrMapping/>
  </p:clrMapOvr>
  <mc:AlternateContent xmlns:mc="http://schemas.openxmlformats.org/markup-compatibility/2006">
    <mc:Choice xmlns:p14="http://schemas.microsoft.com/office/powerpoint/2010/main" xmlns="" Requires="p14">
      <p:transition spd="slow" p14:dur="1600" advClick="0" advTm="35000">
        <p14:gallery dir="l"/>
      </p:transition>
    </mc:Choice>
    <mc:Fallback>
      <p:transition spd="slow" advClick="0" advTm="3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100"/>
                                        <p:tgtEl>
                                          <p:spTgt spid="2"/>
                                        </p:tgtEl>
                                      </p:cBhvr>
                                    </p:animEffect>
                                    <p:anim calcmode="lin" valueType="num">
                                      <p:cBhvr>
                                        <p:cTn id="8" dur="1100" fill="hold"/>
                                        <p:tgtEl>
                                          <p:spTgt spid="2"/>
                                        </p:tgtEl>
                                        <p:attrNameLst>
                                          <p:attrName>ppt_x</p:attrName>
                                        </p:attrNameLst>
                                      </p:cBhvr>
                                      <p:tavLst>
                                        <p:tav tm="0">
                                          <p:val>
                                            <p:strVal val="#ppt_x"/>
                                          </p:val>
                                        </p:tav>
                                        <p:tav tm="100000">
                                          <p:val>
                                            <p:strVal val="#ppt_x"/>
                                          </p:val>
                                        </p:tav>
                                      </p:tavLst>
                                    </p:anim>
                                    <p:anim calcmode="lin" valueType="num">
                                      <p:cBhvr>
                                        <p:cTn id="9" dur="1100" fill="hold"/>
                                        <p:tgtEl>
                                          <p:spTgt spid="2"/>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iterate type="lt">
                                    <p:tmPct val="0"/>
                                  </p:iterate>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par>
                          <p:cTn id="15" fill="hold">
                            <p:stCondLst>
                              <p:cond delay="1100"/>
                            </p:stCondLst>
                            <p:childTnLst>
                              <p:par>
                                <p:cTn id="16" presetID="6" presetClass="emph" presetSubtype="0" fill="hold" grpId="1" nodeType="afterEffect">
                                  <p:stCondLst>
                                    <p:cond delay="0"/>
                                  </p:stCondLst>
                                  <p:childTnLst>
                                    <p:animScale>
                                      <p:cBhvr>
                                        <p:cTn id="17" dur="2000" fill="hold"/>
                                        <p:tgtEl>
                                          <p:spTgt spid="2"/>
                                        </p:tgtEl>
                                      </p:cBhvr>
                                      <p:by x="150000" y="150000"/>
                                    </p:animScale>
                                  </p:childTnLst>
                                </p:cTn>
                              </p:par>
                              <p:par>
                                <p:cTn id="18" presetID="34" presetClass="emph" presetSubtype="0" fill="hold" grpId="1" nodeType="withEffect">
                                  <p:stCondLst>
                                    <p:cond delay="0"/>
                                  </p:stCondLst>
                                  <p:iterate type="lt">
                                    <p:tmPct val="10000"/>
                                  </p:iterate>
                                  <p:childTnLst>
                                    <p:animMotion origin="layout" path="M 0.0 0.0 L 0.0 -0.07213" pathEditMode="relative" ptsTypes="">
                                      <p:cBhvr>
                                        <p:cTn id="19" dur="250" accel="50000" decel="50000" autoRev="1" fill="hold">
                                          <p:stCondLst>
                                            <p:cond delay="0"/>
                                          </p:stCondLst>
                                        </p:cTn>
                                        <p:tgtEl>
                                          <p:spTgt spid="3">
                                            <p:txEl>
                                              <p:pRg st="0" end="0"/>
                                            </p:txEl>
                                          </p:spTgt>
                                        </p:tgtEl>
                                        <p:attrNameLst>
                                          <p:attrName>ppt_x</p:attrName>
                                          <p:attrName>ppt_y</p:attrName>
                                        </p:attrNameLst>
                                      </p:cBhvr>
                                    </p:animMotion>
                                    <p:animRot by="1500000">
                                      <p:cBhvr>
                                        <p:cTn id="20" dur="125" fill="hold">
                                          <p:stCondLst>
                                            <p:cond delay="0"/>
                                          </p:stCondLst>
                                        </p:cTn>
                                        <p:tgtEl>
                                          <p:spTgt spid="3">
                                            <p:txEl>
                                              <p:pRg st="0" end="0"/>
                                            </p:txEl>
                                          </p:spTgt>
                                        </p:tgtEl>
                                        <p:attrNameLst>
                                          <p:attrName>r</p:attrName>
                                        </p:attrNameLst>
                                      </p:cBhvr>
                                    </p:animRot>
                                    <p:animRot by="-1500000">
                                      <p:cBhvr>
                                        <p:cTn id="21" dur="125" fill="hold">
                                          <p:stCondLst>
                                            <p:cond delay="125"/>
                                          </p:stCondLst>
                                        </p:cTn>
                                        <p:tgtEl>
                                          <p:spTgt spid="3">
                                            <p:txEl>
                                              <p:pRg st="0" end="0"/>
                                            </p:txEl>
                                          </p:spTgt>
                                        </p:tgtEl>
                                        <p:attrNameLst>
                                          <p:attrName>r</p:attrName>
                                        </p:attrNameLst>
                                      </p:cBhvr>
                                    </p:animRot>
                                    <p:animRot by="-1500000">
                                      <p:cBhvr>
                                        <p:cTn id="22" dur="125" fill="hold">
                                          <p:stCondLst>
                                            <p:cond delay="250"/>
                                          </p:stCondLst>
                                        </p:cTn>
                                        <p:tgtEl>
                                          <p:spTgt spid="3">
                                            <p:txEl>
                                              <p:pRg st="0" end="0"/>
                                            </p:txEl>
                                          </p:spTgt>
                                        </p:tgtEl>
                                        <p:attrNameLst>
                                          <p:attrName>r</p:attrName>
                                        </p:attrNameLst>
                                      </p:cBhvr>
                                    </p:animRot>
                                    <p:animRot by="1500000">
                                      <p:cBhvr>
                                        <p:cTn id="23" dur="125" fill="hold">
                                          <p:stCondLst>
                                            <p:cond delay="375"/>
                                          </p:stCondLst>
                                        </p:cTn>
                                        <p:tgtEl>
                                          <p:spTgt spid="3">
                                            <p:txEl>
                                              <p:pRg st="0" end="0"/>
                                            </p:txEl>
                                          </p:spTgt>
                                        </p:tgtEl>
                                        <p:attrNameLst>
                                          <p:attrName>r</p:attrName>
                                        </p:attrNameLst>
                                      </p:cBhvr>
                                    </p:animRot>
                                  </p:childTnLst>
                                </p:cTn>
                              </p:par>
                              <p:par>
                                <p:cTn id="24" presetID="8" presetClass="emph" presetSubtype="0" fill="hold" grpId="2" nodeType="withEffect">
                                  <p:stCondLst>
                                    <p:cond delay="0"/>
                                  </p:stCondLst>
                                  <p:iterate type="lt">
                                    <p:tmPct val="0"/>
                                  </p:iterate>
                                  <p:childTnLst>
                                    <p:animRot by="21600000">
                                      <p:cBhvr>
                                        <p:cTn id="25" dur="2000" fill="hold"/>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P spid="3" grpId="2"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260648"/>
            <a:ext cx="79248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_tradnl" sz="4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Imágenes de la flora</a:t>
            </a:r>
            <a:endParaRPr lang="es-ES" sz="4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7" name="6 Marcador de contenido"/>
          <p:cNvPicPr>
            <a:picLocks noGrp="1" noChangeAspect="1"/>
          </p:cNvPicPr>
          <p:nvPr>
            <p:ph sz="quarter" idx="13"/>
          </p:nvPr>
        </p:nvPicPr>
        <p:blipFill>
          <a:blip r:embed="rId2">
            <a:extLst>
              <a:ext uri="{28A0092B-C50C-407E-A947-70E740481C1C}">
                <a14:useLocalDpi xmlns:a14="http://schemas.microsoft.com/office/drawing/2010/main" xmlns="" val="0"/>
              </a:ext>
            </a:extLst>
          </a:blip>
          <a:stretch>
            <a:fillRect/>
          </a:stretch>
        </p:blipFill>
        <p:spPr>
          <a:xfrm>
            <a:off x="827584" y="1843248"/>
            <a:ext cx="3096344" cy="205046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8" name="7 Imagen"/>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716016" y="1700808"/>
            <a:ext cx="3610347" cy="23217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8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635896" y="4437112"/>
            <a:ext cx="1524000" cy="1017270"/>
          </a:xfrm>
          <a:prstGeom prst="rect">
            <a:avLst/>
          </a:prstGeom>
        </p:spPr>
      </p:pic>
    </p:spTree>
    <p:extLst>
      <p:ext uri="{BB962C8B-B14F-4D97-AF65-F5344CB8AC3E}">
        <p14:creationId xmlns:p14="http://schemas.microsoft.com/office/powerpoint/2010/main" xmlns="" val="4248894505"/>
      </p:ext>
    </p:extLst>
  </p:cSld>
  <p:clrMapOvr>
    <a:masterClrMapping/>
  </p:clrMapOvr>
  <mc:AlternateContent xmlns:mc="http://schemas.openxmlformats.org/markup-compatibility/2006">
    <mc:Choice xmlns:p14="http://schemas.microsoft.com/office/powerpoint/2010/main" xmlns="" Requires="p14">
      <p:transition spd="slow" p14:dur="1600" advClick="0" advTm="35000">
        <p14:gallery dir="l"/>
      </p:transition>
    </mc:Choice>
    <mc:Fallback>
      <p:transition spd="slow" advClick="0" advTm="3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8" presetClass="entr" presetSubtype="32"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out)">
                                      <p:cBhvr>
                                        <p:cTn id="12" dur="2000"/>
                                        <p:tgtEl>
                                          <p:spTgt spid="7"/>
                                        </p:tgtEl>
                                      </p:cBhvr>
                                    </p:animEffect>
                                  </p:childTnLst>
                                </p:cTn>
                              </p:par>
                              <p:par>
                                <p:cTn id="13" presetID="6" presetClass="entr" presetSubtype="32"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out)">
                                      <p:cBhvr>
                                        <p:cTn id="15" dur="2000"/>
                                        <p:tgtEl>
                                          <p:spTgt spid="8"/>
                                        </p:tgtEl>
                                      </p:cBhvr>
                                    </p:animEffect>
                                  </p:childTnLst>
                                </p:cTn>
                              </p:par>
                              <p:par>
                                <p:cTn id="16" presetID="13" presetClass="entr" presetSubtype="16"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plus(in)">
                                      <p:cBhvr>
                                        <p:cTn id="18" dur="2000"/>
                                        <p:tgtEl>
                                          <p:spTgt spid="9"/>
                                        </p:tgtEl>
                                      </p:cBhvr>
                                    </p:animEffect>
                                  </p:childTnLst>
                                </p:cTn>
                              </p:par>
                            </p:childTnLst>
                          </p:cTn>
                        </p:par>
                        <p:par>
                          <p:cTn id="19" fill="hold">
                            <p:stCondLst>
                              <p:cond delay="2000"/>
                            </p:stCondLst>
                            <p:childTnLst>
                              <p:par>
                                <p:cTn id="20" presetID="34" presetClass="emph" presetSubtype="0" fill="hold" grpId="1" nodeType="afterEffect">
                                  <p:stCondLst>
                                    <p:cond delay="0"/>
                                  </p:stCondLst>
                                  <p:iterate type="lt">
                                    <p:tmPct val="10000"/>
                                  </p:iterate>
                                  <p:childTnLst>
                                    <p:animMotion origin="layout" path="M 0.0 0.0 L 0.0 -0.07213" pathEditMode="relative" ptsTypes="">
                                      <p:cBhvr>
                                        <p:cTn id="21" dur="250" accel="50000" decel="50000" autoRev="1" fill="hold">
                                          <p:stCondLst>
                                            <p:cond delay="0"/>
                                          </p:stCondLst>
                                        </p:cTn>
                                        <p:tgtEl>
                                          <p:spTgt spid="2"/>
                                        </p:tgtEl>
                                        <p:attrNameLst>
                                          <p:attrName>ppt_x</p:attrName>
                                          <p:attrName>ppt_y</p:attrName>
                                        </p:attrNameLst>
                                      </p:cBhvr>
                                    </p:animMotion>
                                    <p:animRot by="1500000">
                                      <p:cBhvr>
                                        <p:cTn id="22" dur="125" fill="hold">
                                          <p:stCondLst>
                                            <p:cond delay="0"/>
                                          </p:stCondLst>
                                        </p:cTn>
                                        <p:tgtEl>
                                          <p:spTgt spid="2"/>
                                        </p:tgtEl>
                                        <p:attrNameLst>
                                          <p:attrName>r</p:attrName>
                                        </p:attrNameLst>
                                      </p:cBhvr>
                                    </p:animRot>
                                    <p:animRot by="-1500000">
                                      <p:cBhvr>
                                        <p:cTn id="23" dur="125" fill="hold">
                                          <p:stCondLst>
                                            <p:cond delay="125"/>
                                          </p:stCondLst>
                                        </p:cTn>
                                        <p:tgtEl>
                                          <p:spTgt spid="2"/>
                                        </p:tgtEl>
                                        <p:attrNameLst>
                                          <p:attrName>r</p:attrName>
                                        </p:attrNameLst>
                                      </p:cBhvr>
                                    </p:animRot>
                                    <p:animRot by="-1500000">
                                      <p:cBhvr>
                                        <p:cTn id="24" dur="125" fill="hold">
                                          <p:stCondLst>
                                            <p:cond delay="250"/>
                                          </p:stCondLst>
                                        </p:cTn>
                                        <p:tgtEl>
                                          <p:spTgt spid="2"/>
                                        </p:tgtEl>
                                        <p:attrNameLst>
                                          <p:attrName>r</p:attrName>
                                        </p:attrNameLst>
                                      </p:cBhvr>
                                    </p:animRot>
                                    <p:animRot by="1500000">
                                      <p:cBhvr>
                                        <p:cTn id="25" dur="125" fill="hold">
                                          <p:stCondLst>
                                            <p:cond delay="375"/>
                                          </p:stCondLst>
                                        </p:cTn>
                                        <p:tgtEl>
                                          <p:spTgt spid="2"/>
                                        </p:tgtEl>
                                        <p:attrNameLst>
                                          <p:attrName>r</p:attrName>
                                        </p:attrNameLst>
                                      </p:cBhvr>
                                    </p:animRot>
                                  </p:childTnLst>
                                </p:cTn>
                              </p:par>
                              <p:par>
                                <p:cTn id="26" presetID="8" presetClass="emph" presetSubtype="0" fill="hold" grpId="2" nodeType="withEffect">
                                  <p:stCondLst>
                                    <p:cond delay="0"/>
                                  </p:stCondLst>
                                  <p:iterate type="lt">
                                    <p:tmPct val="0"/>
                                  </p:iterate>
                                  <p:childTnLst>
                                    <p:animRot by="21600000">
                                      <p:cBhvr>
                                        <p:cTn id="27" dur="2000" fill="hold"/>
                                        <p:tgtEl>
                                          <p:spTgt spid="2"/>
                                        </p:tgtEl>
                                        <p:attrNameLst>
                                          <p:attrName>r</p:attrName>
                                        </p:attrNameLst>
                                      </p:cBhvr>
                                    </p:animRot>
                                  </p:childTnLst>
                                </p:cTn>
                              </p:par>
                              <p:par>
                                <p:cTn id="28" presetID="8" presetClass="emph" presetSubtype="0" fill="hold" nodeType="withEffect">
                                  <p:stCondLst>
                                    <p:cond delay="0"/>
                                  </p:stCondLst>
                                  <p:childTnLst>
                                    <p:animRot by="21600000">
                                      <p:cBhvr>
                                        <p:cTn id="29" dur="2000" fill="hold"/>
                                        <p:tgtEl>
                                          <p:spTgt spid="7"/>
                                        </p:tgtEl>
                                        <p:attrNameLst>
                                          <p:attrName>r</p:attrName>
                                        </p:attrNameLst>
                                      </p:cBhvr>
                                    </p:animRot>
                                  </p:childTnLst>
                                </p:cTn>
                              </p:par>
                              <p:par>
                                <p:cTn id="30" presetID="8" presetClass="emph" presetSubtype="0" fill="hold" nodeType="withEffect">
                                  <p:stCondLst>
                                    <p:cond delay="0"/>
                                  </p:stCondLst>
                                  <p:childTnLst>
                                    <p:animRot by="21600000">
                                      <p:cBhvr>
                                        <p:cTn id="31" dur="2000" fill="hold"/>
                                        <p:tgtEl>
                                          <p:spTgt spid="8"/>
                                        </p:tgtEl>
                                        <p:attrNameLst>
                                          <p:attrName>r</p:attrName>
                                        </p:attrNameLst>
                                      </p:cBhvr>
                                    </p:animRot>
                                  </p:childTnLst>
                                </p:cTn>
                              </p:par>
                              <p:par>
                                <p:cTn id="32" presetID="6" presetClass="emph" presetSubtype="0" fill="hold" nodeType="withEffect">
                                  <p:stCondLst>
                                    <p:cond delay="0"/>
                                  </p:stCondLst>
                                  <p:childTnLst>
                                    <p:animScale>
                                      <p:cBhvr>
                                        <p:cTn id="33"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theme/theme1.xml><?xml version="1.0" encoding="utf-8"?>
<a:theme xmlns:a="http://schemas.openxmlformats.org/drawingml/2006/main" name="Horizonte">
  <a:themeElements>
    <a:clrScheme name="Horizonte">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te">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te">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426</TotalTime>
  <Words>289</Words>
  <Application>Microsoft Office PowerPoint</Application>
  <PresentationFormat>Presentación en pantalla (4:3)</PresentationFormat>
  <Paragraphs>12</Paragraphs>
  <Slides>7</Slides>
  <Notes>0</Notes>
  <HiddenSlides>0</HiddenSlides>
  <MMClips>1</MMClips>
  <ScaleCrop>false</ScaleCrop>
  <HeadingPairs>
    <vt:vector size="4" baseType="variant">
      <vt:variant>
        <vt:lpstr>Tema</vt:lpstr>
      </vt:variant>
      <vt:variant>
        <vt:i4>1</vt:i4>
      </vt:variant>
      <vt:variant>
        <vt:lpstr>Títulos de diapositiva</vt:lpstr>
      </vt:variant>
      <vt:variant>
        <vt:i4>7</vt:i4>
      </vt:variant>
    </vt:vector>
  </HeadingPairs>
  <TitlesOfParts>
    <vt:vector size="8" baseType="lpstr">
      <vt:lpstr>Horizonte</vt:lpstr>
      <vt:lpstr> PARQUE NACIONAL DE KIFARU ARK (Kenia)</vt:lpstr>
      <vt:lpstr>Introducción al Parque Nacional Kifaru  Ark</vt:lpstr>
      <vt:lpstr>¿Por qué deberíamos visitarlo?</vt:lpstr>
      <vt:lpstr>Fauna</vt:lpstr>
      <vt:lpstr>Imágenes de la fauna</vt:lpstr>
      <vt:lpstr>Flora</vt:lpstr>
      <vt:lpstr>Imágenes de la flora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Trabajo de Ciencias Sociales</dc:title>
  <dc:creator>miguel</dc:creator>
  <cp:lastModifiedBy>usuario</cp:lastModifiedBy>
  <cp:revision>19</cp:revision>
  <dcterms:created xsi:type="dcterms:W3CDTF">2015-10-29T14:05:25Z</dcterms:created>
  <dcterms:modified xsi:type="dcterms:W3CDTF">2015-12-01T11:26:23Z</dcterms:modified>
</cp:coreProperties>
</file>