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4" r:id="rId3"/>
    <p:sldId id="265" r:id="rId4"/>
    <p:sldId id="266" r:id="rId5"/>
    <p:sldId id="259" r:id="rId6"/>
    <p:sldId id="260" r:id="rId7"/>
    <p:sldId id="267" r:id="rId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6" autoAdjust="0"/>
    <p:restoredTop sz="94673" autoAdjust="0"/>
  </p:normalViewPr>
  <p:slideViewPr>
    <p:cSldViewPr>
      <p:cViewPr>
        <p:scale>
          <a:sx n="73" d="100"/>
          <a:sy n="73" d="100"/>
        </p:scale>
        <p:origin x="-1694" y="-29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982DD8-2923-45DE-832E-2FEC011B6949}" type="datetimeFigureOut">
              <a:rPr lang="es-ES" smtClean="0"/>
              <a:pPr/>
              <a:t>11/11/2015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DA7BC8-0837-457C-B27A-84DFDE6C3060}"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7DA7BC8-0837-457C-B27A-84DFDE6C3060}" type="slidenum">
              <a:rPr lang="es-ES" smtClean="0"/>
              <a:pPr/>
              <a:t>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FAE7B23-E961-4D90-B343-F45A89CF276E}" type="datetimeFigureOut">
              <a:rPr lang="es-ES" smtClean="0"/>
              <a:pPr/>
              <a:t>11/11/2015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886E14B-FD3A-4592-B3E1-FAF691C063C7}"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FAE7B23-E961-4D90-B343-F45A89CF276E}" type="datetimeFigureOut">
              <a:rPr lang="es-ES" smtClean="0"/>
              <a:pPr/>
              <a:t>11/11/2015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886E14B-FD3A-4592-B3E1-FAF691C063C7}"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0"/>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40"/>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FAE7B23-E961-4D90-B343-F45A89CF276E}" type="datetimeFigureOut">
              <a:rPr lang="es-ES" smtClean="0"/>
              <a:pPr/>
              <a:t>11/11/2015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886E14B-FD3A-4592-B3E1-FAF691C063C7}"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FAE7B23-E961-4D90-B343-F45A89CF276E}" type="datetimeFigureOut">
              <a:rPr lang="es-ES" smtClean="0"/>
              <a:pPr/>
              <a:t>11/11/2015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886E14B-FD3A-4592-B3E1-FAF691C063C7}"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FAE7B23-E961-4D90-B343-F45A89CF276E}" type="datetimeFigureOut">
              <a:rPr lang="es-ES" smtClean="0"/>
              <a:pPr/>
              <a:t>11/11/2015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886E14B-FD3A-4592-B3E1-FAF691C063C7}"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FAE7B23-E961-4D90-B343-F45A89CF276E}" type="datetimeFigureOut">
              <a:rPr lang="es-ES" smtClean="0"/>
              <a:pPr/>
              <a:t>11/11/2015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886E14B-FD3A-4592-B3E1-FAF691C063C7}"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FAE7B23-E961-4D90-B343-F45A89CF276E}" type="datetimeFigureOut">
              <a:rPr lang="es-ES" smtClean="0"/>
              <a:pPr/>
              <a:t>11/11/2015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886E14B-FD3A-4592-B3E1-FAF691C063C7}"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FAE7B23-E961-4D90-B343-F45A89CF276E}" type="datetimeFigureOut">
              <a:rPr lang="es-ES" smtClean="0"/>
              <a:pPr/>
              <a:t>11/11/2015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886E14B-FD3A-4592-B3E1-FAF691C063C7}"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FAE7B23-E961-4D90-B343-F45A89CF276E}" type="datetimeFigureOut">
              <a:rPr lang="es-ES" smtClean="0"/>
              <a:pPr/>
              <a:t>11/11/2015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886E14B-FD3A-4592-B3E1-FAF691C063C7}"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FAE7B23-E961-4D90-B343-F45A89CF276E}" type="datetimeFigureOut">
              <a:rPr lang="es-ES" smtClean="0"/>
              <a:pPr/>
              <a:t>11/11/2015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886E14B-FD3A-4592-B3E1-FAF691C063C7}"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FAE7B23-E961-4D90-B343-F45A89CF276E}" type="datetimeFigureOut">
              <a:rPr lang="es-ES" smtClean="0"/>
              <a:pPr/>
              <a:t>11/11/2015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886E14B-FD3A-4592-B3E1-FAF691C063C7}"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AE7B23-E961-4D90-B343-F45A89CF276E}" type="datetimeFigureOut">
              <a:rPr lang="es-ES" smtClean="0"/>
              <a:pPr/>
              <a:t>11/11/2015</a:t>
            </a:fld>
            <a:endParaRPr lang="es-ES"/>
          </a:p>
        </p:txBody>
      </p:sp>
      <p:sp>
        <p:nvSpPr>
          <p:cNvPr id="5" name="4 Marcador de pie de página"/>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86E14B-FD3A-4592-B3E1-FAF691C063C7}"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i="1" dirty="0" smtClean="0">
                <a:effectLst>
                  <a:outerShdw blurRad="38100" dist="38100" dir="2700000" algn="tl">
                    <a:srgbClr val="000000">
                      <a:alpha val="43137"/>
                    </a:srgbClr>
                  </a:outerShdw>
                </a:effectLst>
              </a:rPr>
              <a:t>GARAJONAY</a:t>
            </a:r>
            <a:endParaRPr lang="es-ES" b="1" i="1" dirty="0">
              <a:effectLst>
                <a:outerShdw blurRad="38100" dist="38100" dir="2700000" algn="tl">
                  <a:srgbClr val="000000">
                    <a:alpha val="43137"/>
                  </a:srgbClr>
                </a:outerShdw>
              </a:effectLst>
            </a:endParaRPr>
          </a:p>
        </p:txBody>
      </p:sp>
      <p:pic>
        <p:nvPicPr>
          <p:cNvPr id="11266" name="Picture 2" descr="http://casarurallospatos.com/wp-content/images/weather_gomera_holidays_wetter_garajonay.jpg"/>
          <p:cNvPicPr>
            <a:picLocks noChangeAspect="1" noChangeArrowheads="1"/>
          </p:cNvPicPr>
          <p:nvPr/>
        </p:nvPicPr>
        <p:blipFill>
          <a:blip r:embed="rId3" cstate="print"/>
          <a:srcRect/>
          <a:stretch>
            <a:fillRect/>
          </a:stretch>
        </p:blipFill>
        <p:spPr bwMode="auto">
          <a:xfrm>
            <a:off x="454763" y="1628800"/>
            <a:ext cx="8077677" cy="4176464"/>
          </a:xfrm>
          <a:prstGeom prst="rect">
            <a:avLst/>
          </a:prstGeom>
          <a:noFill/>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90" y="285029"/>
            <a:ext cx="8229600" cy="1143000"/>
          </a:xfrm>
        </p:spPr>
        <p:txBody>
          <a:bodyPr>
            <a:normAutofit/>
          </a:bodyPr>
          <a:lstStyle/>
          <a:p>
            <a:pPr algn="l"/>
            <a:r>
              <a:rPr lang="es-ES" sz="2400" i="1" u="sng" dirty="0" smtClean="0">
                <a:solidFill>
                  <a:schemeClr val="bg2">
                    <a:lumMod val="10000"/>
                  </a:schemeClr>
                </a:solidFill>
              </a:rPr>
              <a:t>Situación geográfica:</a:t>
            </a:r>
            <a:r>
              <a:rPr lang="es-ES" sz="2000" i="1" u="sng" dirty="0" smtClean="0">
                <a:solidFill>
                  <a:schemeClr val="bg2">
                    <a:lumMod val="10000"/>
                  </a:schemeClr>
                </a:solidFill>
              </a:rPr>
              <a:t/>
            </a:r>
            <a:br>
              <a:rPr lang="es-ES" sz="2000" i="1" u="sng" dirty="0" smtClean="0">
                <a:solidFill>
                  <a:schemeClr val="bg2">
                    <a:lumMod val="10000"/>
                  </a:schemeClr>
                </a:solidFill>
              </a:rPr>
            </a:br>
            <a:endParaRPr lang="es-ES" sz="2000" i="1" u="sng" dirty="0">
              <a:solidFill>
                <a:schemeClr val="bg2">
                  <a:lumMod val="10000"/>
                </a:schemeClr>
              </a:solidFill>
            </a:endParaRPr>
          </a:p>
        </p:txBody>
      </p:sp>
      <p:sp>
        <p:nvSpPr>
          <p:cNvPr id="3" name="2 Rectángulo"/>
          <p:cNvSpPr/>
          <p:nvPr/>
        </p:nvSpPr>
        <p:spPr>
          <a:xfrm>
            <a:off x="467544" y="1268760"/>
            <a:ext cx="8136904" cy="1200329"/>
          </a:xfrm>
          <a:prstGeom prst="rect">
            <a:avLst/>
          </a:prstGeom>
        </p:spPr>
        <p:txBody>
          <a:bodyPr wrap="square">
            <a:spAutoFit/>
          </a:bodyPr>
          <a:lstStyle/>
          <a:p>
            <a:r>
              <a:rPr lang="es-ES" dirty="0" smtClean="0"/>
              <a:t>El Parque Nacional Garajonay está situado en el la meseta central de la isla de La Gomera, provincia de Tenerife, en la comunidad autónoma de Canarias. Ocupa una superficie de 3.984 hectáreas, lo que supone más del diez por ciento de la superficie total de esta isla.</a:t>
            </a:r>
            <a:endParaRPr lang="es-ES" dirty="0"/>
          </a:p>
        </p:txBody>
      </p:sp>
      <p:pic>
        <p:nvPicPr>
          <p:cNvPr id="1028" name="Picture 4" descr="http://www.magrama.gob.es/es/red-parques-nacionales/nuestros-parques/garajonay/mapa_accesogarajonay_tcm7-278733.png"/>
          <p:cNvPicPr>
            <a:picLocks noChangeAspect="1" noChangeArrowheads="1"/>
          </p:cNvPicPr>
          <p:nvPr/>
        </p:nvPicPr>
        <p:blipFill>
          <a:blip r:embed="rId2" cstate="print"/>
          <a:srcRect/>
          <a:stretch>
            <a:fillRect/>
          </a:stretch>
        </p:blipFill>
        <p:spPr bwMode="auto">
          <a:xfrm>
            <a:off x="539552" y="2852936"/>
            <a:ext cx="3816424" cy="3145532"/>
          </a:xfrm>
          <a:prstGeom prst="rect">
            <a:avLst/>
          </a:prstGeom>
          <a:noFill/>
        </p:spPr>
      </p:pic>
      <p:pic>
        <p:nvPicPr>
          <p:cNvPr id="1030" name="Picture 6" descr="http://3.bp.blogspot.com/-vq2cAbAkiDQ/T_8FQwv348I/AAAAAAAACSc/AX7l9fDsmyo/s1600/Geo+Canarias+La+Gomera+y+Parque+de+Garajonay+en+el+centro+Satelite.gif"/>
          <p:cNvPicPr>
            <a:picLocks noChangeAspect="1" noChangeArrowheads="1"/>
          </p:cNvPicPr>
          <p:nvPr/>
        </p:nvPicPr>
        <p:blipFill>
          <a:blip r:embed="rId3" cstate="print"/>
          <a:srcRect/>
          <a:stretch>
            <a:fillRect/>
          </a:stretch>
        </p:blipFill>
        <p:spPr bwMode="auto">
          <a:xfrm>
            <a:off x="4593830" y="2852936"/>
            <a:ext cx="4082626" cy="3096344"/>
          </a:xfrm>
          <a:prstGeom prst="rect">
            <a:avLst/>
          </a:prstGeom>
          <a:noFill/>
        </p:spPr>
      </p:pic>
    </p:spTree>
  </p:cSld>
  <p:clrMapOvr>
    <a:masterClrMapping/>
  </p:clrMapOvr>
  <p:transition>
    <p:blind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S" sz="2400" i="1" u="sng" dirty="0" smtClean="0"/>
              <a:t>Datos sobre el parque</a:t>
            </a:r>
            <a:r>
              <a:rPr lang="es-ES" sz="2400" i="1" dirty="0" smtClean="0"/>
              <a:t>:</a:t>
            </a:r>
            <a:endParaRPr lang="es-ES" sz="2400" i="1" dirty="0"/>
          </a:p>
        </p:txBody>
      </p:sp>
      <p:sp>
        <p:nvSpPr>
          <p:cNvPr id="3" name="2 Rectángulo"/>
          <p:cNvSpPr/>
          <p:nvPr/>
        </p:nvSpPr>
        <p:spPr>
          <a:xfrm>
            <a:off x="539552" y="1268760"/>
            <a:ext cx="8136904" cy="1200329"/>
          </a:xfrm>
          <a:prstGeom prst="rect">
            <a:avLst/>
          </a:prstGeom>
        </p:spPr>
        <p:txBody>
          <a:bodyPr wrap="square">
            <a:spAutoFit/>
          </a:bodyPr>
          <a:lstStyle/>
          <a:p>
            <a:pPr>
              <a:buFont typeface="Wingdings" pitchFamily="2" charset="2"/>
              <a:buChar char="Ø"/>
            </a:pPr>
            <a:r>
              <a:rPr lang="es-ES" dirty="0" smtClean="0"/>
              <a:t> La </a:t>
            </a:r>
            <a:r>
              <a:rPr lang="es-ES" dirty="0" smtClean="0"/>
              <a:t>zona central de la isla de la Gomera fue declarada Parque Nacional (Garajonay) </a:t>
            </a:r>
            <a:r>
              <a:rPr lang="es-ES" dirty="0" smtClean="0"/>
              <a:t>     el </a:t>
            </a:r>
            <a:r>
              <a:rPr lang="es-ES" dirty="0" smtClean="0"/>
              <a:t>25 de Marzo de 1981. Este Parque fue declarado además Patrimonio de la Humanidad por la UNESCO en el año 1986. Fue reclasificado de nuevo como Parque Nacional el 27 de Marzo de 1989.</a:t>
            </a:r>
            <a:endParaRPr lang="es-ES" dirty="0"/>
          </a:p>
        </p:txBody>
      </p:sp>
      <p:sp>
        <p:nvSpPr>
          <p:cNvPr id="4" name="3 Rectángulo"/>
          <p:cNvSpPr/>
          <p:nvPr/>
        </p:nvSpPr>
        <p:spPr>
          <a:xfrm>
            <a:off x="611560" y="2636912"/>
            <a:ext cx="7992888" cy="1200329"/>
          </a:xfrm>
          <a:prstGeom prst="rect">
            <a:avLst/>
          </a:prstGeom>
        </p:spPr>
        <p:txBody>
          <a:bodyPr wrap="square">
            <a:spAutoFit/>
          </a:bodyPr>
          <a:lstStyle/>
          <a:p>
            <a:pPr>
              <a:buFont typeface="Wingdings" pitchFamily="2" charset="2"/>
              <a:buChar char="Ø"/>
            </a:pPr>
            <a:r>
              <a:rPr lang="es-ES" dirty="0" smtClean="0"/>
              <a:t> El </a:t>
            </a:r>
            <a:r>
              <a:rPr lang="es-ES" dirty="0" smtClean="0"/>
              <a:t>Parque Nacional de Garajonay debe su nombre a la leyenda de los amantes Gara, princesa gomera y Jonay de Tenerife quienes ante la desaprobación de su amor por sus familiares, decidieron clavarse una lanza de madera y tirarse desde el pico más alto de la isla. </a:t>
            </a:r>
            <a:endParaRPr lang="es-ES" dirty="0"/>
          </a:p>
        </p:txBody>
      </p:sp>
      <p:pic>
        <p:nvPicPr>
          <p:cNvPr id="22530" name="Picture 2" descr="La leyenda de Gara y Jonay (versión de Maximiano Trapero)"/>
          <p:cNvPicPr>
            <a:picLocks noChangeAspect="1" noChangeArrowheads="1"/>
          </p:cNvPicPr>
          <p:nvPr/>
        </p:nvPicPr>
        <p:blipFill>
          <a:blip r:embed="rId2" cstate="print"/>
          <a:srcRect/>
          <a:stretch>
            <a:fillRect/>
          </a:stretch>
        </p:blipFill>
        <p:spPr bwMode="auto">
          <a:xfrm>
            <a:off x="1187624" y="4221088"/>
            <a:ext cx="6336704" cy="2238055"/>
          </a:xfrm>
          <a:prstGeom prst="rect">
            <a:avLst/>
          </a:prstGeom>
          <a:noFill/>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S" sz="2400" i="1" u="sng" dirty="0" smtClean="0"/>
              <a:t>Relieve:</a:t>
            </a:r>
            <a:endParaRPr lang="es-ES" sz="2400" i="1" u="sng" dirty="0"/>
          </a:p>
        </p:txBody>
      </p:sp>
      <p:sp>
        <p:nvSpPr>
          <p:cNvPr id="3" name="2 Rectángulo"/>
          <p:cNvSpPr/>
          <p:nvPr/>
        </p:nvSpPr>
        <p:spPr>
          <a:xfrm>
            <a:off x="323528" y="1412776"/>
            <a:ext cx="7992888" cy="1754326"/>
          </a:xfrm>
          <a:prstGeom prst="rect">
            <a:avLst/>
          </a:prstGeom>
        </p:spPr>
        <p:txBody>
          <a:bodyPr wrap="square">
            <a:spAutoFit/>
          </a:bodyPr>
          <a:lstStyle/>
          <a:p>
            <a:pPr>
              <a:buFont typeface="Arial" pitchFamily="34" charset="0"/>
              <a:buChar char="•"/>
            </a:pPr>
            <a:r>
              <a:rPr lang="es-ES" dirty="0" smtClean="0"/>
              <a:t>Garajonay , tiene </a:t>
            </a:r>
            <a:r>
              <a:rPr lang="es-ES" dirty="0" smtClean="0"/>
              <a:t>una altitud mínima de unos 650 metros, </a:t>
            </a:r>
            <a:r>
              <a:rPr lang="es-ES" dirty="0" smtClean="0"/>
              <a:t>y, la máxima, alcanza </a:t>
            </a:r>
            <a:r>
              <a:rPr lang="es-ES" dirty="0" smtClean="0"/>
              <a:t>los 1.487 en el pico Garajonay. </a:t>
            </a:r>
            <a:endParaRPr lang="es-ES" dirty="0" smtClean="0"/>
          </a:p>
          <a:p>
            <a:pPr>
              <a:buFont typeface="Arial" pitchFamily="34" charset="0"/>
              <a:buChar char="•"/>
            </a:pPr>
            <a:endParaRPr lang="es-ES" dirty="0" smtClean="0"/>
          </a:p>
          <a:p>
            <a:pPr>
              <a:buFont typeface="Arial" pitchFamily="34" charset="0"/>
              <a:buChar char="•"/>
            </a:pPr>
            <a:r>
              <a:rPr lang="es-ES" dirty="0" smtClean="0"/>
              <a:t>El </a:t>
            </a:r>
            <a:r>
              <a:rPr lang="es-ES" dirty="0" smtClean="0"/>
              <a:t>parque se sitúa en una meseta en el centro de la Gomera, que es llana y con una ligera inclinación hacia el norte. Esta inclinación se acentúa hacia la cabecera de los barrancos, que forman escalonamientos.</a:t>
            </a:r>
            <a:endParaRPr lang="es-ES" dirty="0"/>
          </a:p>
        </p:txBody>
      </p:sp>
      <p:sp>
        <p:nvSpPr>
          <p:cNvPr id="5" name="4 Rectángulo"/>
          <p:cNvSpPr/>
          <p:nvPr/>
        </p:nvSpPr>
        <p:spPr>
          <a:xfrm>
            <a:off x="467544" y="3356992"/>
            <a:ext cx="8136904" cy="1384995"/>
          </a:xfrm>
          <a:prstGeom prst="rect">
            <a:avLst/>
          </a:prstGeom>
        </p:spPr>
        <p:txBody>
          <a:bodyPr wrap="square">
            <a:spAutoFit/>
          </a:bodyPr>
          <a:lstStyle/>
          <a:p>
            <a:r>
              <a:rPr lang="es-ES" sz="2400" i="1" u="sng" dirty="0" smtClean="0"/>
              <a:t>Clima:</a:t>
            </a:r>
          </a:p>
          <a:p>
            <a:endParaRPr lang="es-ES" sz="2400" i="1" u="sng" dirty="0" smtClean="0"/>
          </a:p>
          <a:p>
            <a:pPr>
              <a:buFont typeface="Wingdings" pitchFamily="2" charset="2"/>
              <a:buChar char="q"/>
            </a:pPr>
            <a:r>
              <a:rPr lang="es-ES" dirty="0" smtClean="0"/>
              <a:t> En </a:t>
            </a:r>
            <a:r>
              <a:rPr lang="es-ES" dirty="0" smtClean="0"/>
              <a:t>el Parque </a:t>
            </a:r>
            <a:r>
              <a:rPr lang="es-ES" dirty="0" smtClean="0"/>
              <a:t>dominan </a:t>
            </a:r>
            <a:r>
              <a:rPr lang="es-ES" dirty="0" smtClean="0"/>
              <a:t>los vientos alisios, de componente Noreste, que son más frecuentes en verano.</a:t>
            </a:r>
            <a:endParaRPr lang="es-ES" dirty="0"/>
          </a:p>
        </p:txBody>
      </p:sp>
      <p:sp>
        <p:nvSpPr>
          <p:cNvPr id="6" name="5 Rectángulo"/>
          <p:cNvSpPr/>
          <p:nvPr/>
        </p:nvSpPr>
        <p:spPr>
          <a:xfrm>
            <a:off x="467544" y="4869160"/>
            <a:ext cx="7992888" cy="1477328"/>
          </a:xfrm>
          <a:prstGeom prst="rect">
            <a:avLst/>
          </a:prstGeom>
        </p:spPr>
        <p:txBody>
          <a:bodyPr wrap="square">
            <a:spAutoFit/>
          </a:bodyPr>
          <a:lstStyle/>
          <a:p>
            <a:pPr>
              <a:buFont typeface="Wingdings" pitchFamily="2" charset="2"/>
              <a:buChar char="q"/>
            </a:pPr>
            <a:r>
              <a:rPr lang="es-ES" dirty="0" smtClean="0"/>
              <a:t> Las </a:t>
            </a:r>
            <a:r>
              <a:rPr lang="es-ES" dirty="0" smtClean="0"/>
              <a:t>precipitaciones son relativamente escasas y muy variables de un año a otro. Oscilan entre los 600 y 1.600 mm. A esto hay que sumarle el fuerte aporte de agua por captación de nieblas que realiza la </a:t>
            </a:r>
            <a:r>
              <a:rPr lang="es-ES" dirty="0" smtClean="0"/>
              <a:t>laurisilva,(tipo de bosque tropical, presente en algunas de las islas canarias) y </a:t>
            </a:r>
            <a:r>
              <a:rPr lang="es-ES" dirty="0" smtClean="0"/>
              <a:t>que puede doblar estas cifras. Existen pequeñas variaciones climáticas entre la zona norte</a:t>
            </a:r>
            <a:endParaRPr lang="es-ES" dirty="0"/>
          </a:p>
        </p:txBody>
      </p:sp>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19256" cy="720080"/>
          </a:xfrm>
        </p:spPr>
        <p:txBody>
          <a:bodyPr>
            <a:normAutofit/>
          </a:bodyPr>
          <a:lstStyle/>
          <a:p>
            <a:pPr algn="l"/>
            <a:r>
              <a:rPr lang="es-ES" sz="2400" i="1" u="sng" dirty="0" smtClean="0"/>
              <a:t>Vegetación:</a:t>
            </a:r>
            <a:endParaRPr lang="es-ES" sz="2400" i="1" u="sng" dirty="0"/>
          </a:p>
        </p:txBody>
      </p:sp>
      <p:sp>
        <p:nvSpPr>
          <p:cNvPr id="3" name="2 Rectángulo"/>
          <p:cNvSpPr/>
          <p:nvPr/>
        </p:nvSpPr>
        <p:spPr>
          <a:xfrm>
            <a:off x="395536" y="836712"/>
            <a:ext cx="8352928" cy="5909310"/>
          </a:xfrm>
          <a:prstGeom prst="rect">
            <a:avLst/>
          </a:prstGeom>
        </p:spPr>
        <p:txBody>
          <a:bodyPr wrap="square">
            <a:spAutoFit/>
          </a:bodyPr>
          <a:lstStyle/>
          <a:p>
            <a:pPr>
              <a:buFont typeface="Wingdings" pitchFamily="2" charset="2"/>
              <a:buChar char="v"/>
            </a:pPr>
            <a:r>
              <a:rPr lang="es-ES" dirty="0"/>
              <a:t>Los bosques de Garajonay no son </a:t>
            </a:r>
            <a:r>
              <a:rPr lang="es-ES" dirty="0" smtClean="0"/>
              <a:t>homogéneos, apreciándose </a:t>
            </a:r>
            <a:r>
              <a:rPr lang="es-ES" dirty="0"/>
              <a:t>diferentes tipos de bosques y otras formaciones vegetales donde viven con unas 2000 especies de flora, destacando el elevado número de especies endémicas exclusivas de la Isla y de Canarias</a:t>
            </a:r>
            <a:r>
              <a:rPr lang="es-ES" dirty="0" smtClean="0"/>
              <a:t>.</a:t>
            </a:r>
          </a:p>
          <a:p>
            <a:pPr algn="just"/>
            <a:endParaRPr lang="es-ES" dirty="0"/>
          </a:p>
          <a:p>
            <a:pPr algn="just">
              <a:buFont typeface="Courier New" pitchFamily="49" charset="0"/>
              <a:buChar char="o"/>
            </a:pPr>
            <a:r>
              <a:rPr lang="es-ES" dirty="0" smtClean="0"/>
              <a:t> </a:t>
            </a:r>
            <a:r>
              <a:rPr lang="es-ES" dirty="0"/>
              <a:t>Entre los diferentes tipos de bosques que nos podemos encontrar están</a:t>
            </a:r>
            <a:r>
              <a:rPr lang="es-ES" dirty="0" smtClean="0"/>
              <a:t>:</a:t>
            </a:r>
          </a:p>
          <a:p>
            <a:pPr algn="just"/>
            <a:r>
              <a:rPr lang="es-ES" dirty="0" smtClean="0"/>
              <a:t> </a:t>
            </a:r>
            <a:r>
              <a:rPr lang="es-ES" dirty="0"/>
              <a:t>Fayal-brezal seco, en aquellas zonas donde la humedad es menor formado por el mocán, palo blanco, barbusano, brezo y faya, entre otras especies</a:t>
            </a:r>
            <a:r>
              <a:rPr lang="es-ES" dirty="0" smtClean="0"/>
              <a:t>.</a:t>
            </a:r>
          </a:p>
          <a:p>
            <a:pPr algn="just"/>
            <a:endParaRPr lang="es-ES" dirty="0" smtClean="0"/>
          </a:p>
          <a:p>
            <a:pPr algn="just">
              <a:buFont typeface="Courier New" pitchFamily="49" charset="0"/>
              <a:buChar char="o"/>
            </a:pPr>
            <a:r>
              <a:rPr lang="es-ES" dirty="0" smtClean="0"/>
              <a:t> </a:t>
            </a:r>
            <a:r>
              <a:rPr lang="es-ES" dirty="0"/>
              <a:t>En los valles más húmedos orientados hacia el norte encontramos la laurisilva de valle, donde la vegetación está formada principalmente por enormes viñátigos y tiles, que pueden alcanzar los 35 m de </a:t>
            </a:r>
            <a:r>
              <a:rPr lang="es-ES" dirty="0" smtClean="0"/>
              <a:t>altura</a:t>
            </a:r>
            <a:r>
              <a:rPr lang="es-ES" dirty="0" smtClean="0"/>
              <a:t>.</a:t>
            </a:r>
          </a:p>
          <a:p>
            <a:pPr algn="just">
              <a:buFont typeface="Courier New" pitchFamily="49" charset="0"/>
              <a:buChar char="o"/>
            </a:pPr>
            <a:endParaRPr lang="es-ES" dirty="0" smtClean="0"/>
          </a:p>
          <a:p>
            <a:pPr algn="just">
              <a:buFont typeface="Courier New" pitchFamily="49" charset="0"/>
              <a:buChar char="o"/>
            </a:pPr>
            <a:r>
              <a:rPr lang="es-ES" dirty="0" smtClean="0"/>
              <a:t> </a:t>
            </a:r>
            <a:r>
              <a:rPr lang="es-ES" dirty="0"/>
              <a:t>En las laderas húmedas encontramos la laurisilva de ladera, formada básicamente por loro, faya, y </a:t>
            </a:r>
            <a:r>
              <a:rPr lang="es-ES" dirty="0" smtClean="0"/>
              <a:t>aceviño</a:t>
            </a:r>
            <a:r>
              <a:rPr lang="es-ES" dirty="0" smtClean="0"/>
              <a:t>.</a:t>
            </a:r>
          </a:p>
          <a:p>
            <a:pPr algn="just"/>
            <a:endParaRPr lang="es-ES" dirty="0" smtClean="0"/>
          </a:p>
          <a:p>
            <a:pPr algn="just">
              <a:buFont typeface="Courier New" pitchFamily="49" charset="0"/>
              <a:buChar char="o"/>
            </a:pPr>
            <a:r>
              <a:rPr lang="es-ES" dirty="0" smtClean="0"/>
              <a:t>En </a:t>
            </a:r>
            <a:r>
              <a:rPr lang="es-ES" dirty="0"/>
              <a:t>las cumbres, donde las incidencias de las nieblas es mayor aparecen los enigmáticos brezales de cumbre y en la vertiente sur domina el fayal-brezal</a:t>
            </a:r>
            <a:r>
              <a:rPr lang="es-ES" dirty="0" smtClean="0"/>
              <a:t>.</a:t>
            </a:r>
          </a:p>
          <a:p>
            <a:pPr algn="just"/>
            <a:endParaRPr lang="es-ES" dirty="0" smtClean="0"/>
          </a:p>
          <a:p>
            <a:pPr algn="just">
              <a:buFont typeface="Courier New" pitchFamily="49" charset="0"/>
              <a:buChar char="o"/>
            </a:pPr>
            <a:r>
              <a:rPr lang="es-ES" dirty="0" smtClean="0"/>
              <a:t> </a:t>
            </a:r>
            <a:r>
              <a:rPr lang="es-ES" dirty="0"/>
              <a:t>En el Parque destacan también los riachuelos que conforman la red de corrientes permanentes de agua mejor conservada de Canarias.</a:t>
            </a:r>
          </a:p>
        </p:txBody>
      </p:sp>
    </p:spTree>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457200" y="274638"/>
            <a:ext cx="3754760" cy="2722314"/>
          </a:xfrm>
        </p:spPr>
        <p:txBody>
          <a:bodyPr/>
          <a:lstStyle/>
          <a:p>
            <a:endParaRPr lang="es-ES" dirty="0"/>
          </a:p>
        </p:txBody>
      </p:sp>
      <p:sp>
        <p:nvSpPr>
          <p:cNvPr id="21506" name="AutoShape 2" descr="Resultado de imagen de garajonay especies vegetales"/>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1508" name="AutoShape 4" descr="Resultado de imagen de garajonay especies vegetales"/>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1512" name="Picture 8" descr="http://www.lagomerarural.com/wp-content/uploads/2010/11/garajonay4.jpg"/>
          <p:cNvPicPr>
            <a:picLocks noChangeAspect="1" noChangeArrowheads="1"/>
          </p:cNvPicPr>
          <p:nvPr/>
        </p:nvPicPr>
        <p:blipFill>
          <a:blip r:embed="rId2" cstate="print"/>
          <a:srcRect/>
          <a:stretch>
            <a:fillRect/>
          </a:stretch>
        </p:blipFill>
        <p:spPr bwMode="auto">
          <a:xfrm>
            <a:off x="5652120" y="260648"/>
            <a:ext cx="3240360" cy="6336704"/>
          </a:xfrm>
          <a:prstGeom prst="rect">
            <a:avLst/>
          </a:prstGeom>
          <a:noFill/>
        </p:spPr>
      </p:pic>
      <p:pic>
        <p:nvPicPr>
          <p:cNvPr id="21514" name="Picture 10" descr="http://images.eldiario.es/lagomeraahora/Parque-Nacional-Grajonay_EDIIMA20150416_0597_1.jpg"/>
          <p:cNvPicPr>
            <a:picLocks noChangeAspect="1" noChangeArrowheads="1"/>
          </p:cNvPicPr>
          <p:nvPr/>
        </p:nvPicPr>
        <p:blipFill>
          <a:blip r:embed="rId3" cstate="print"/>
          <a:srcRect/>
          <a:stretch>
            <a:fillRect/>
          </a:stretch>
        </p:blipFill>
        <p:spPr bwMode="auto">
          <a:xfrm>
            <a:off x="323528" y="260648"/>
            <a:ext cx="4973861" cy="3154855"/>
          </a:xfrm>
          <a:prstGeom prst="rect">
            <a:avLst/>
          </a:prstGeom>
          <a:noFill/>
        </p:spPr>
      </p:pic>
      <p:sp>
        <p:nvSpPr>
          <p:cNvPr id="21516" name="AutoShape 12" descr="Resultado de imagen de garajonay paisaje"/>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1518" name="Picture 14" descr="http://www.turismodecanarias.com/visitacanarias/wp-content/uploads/2013/04/naturaleza_parque_nacional_garajonay_laurisilva_la_gomera_islas_canarias.png"/>
          <p:cNvPicPr>
            <a:picLocks noChangeAspect="1" noChangeArrowheads="1"/>
          </p:cNvPicPr>
          <p:nvPr/>
        </p:nvPicPr>
        <p:blipFill>
          <a:blip r:embed="rId4" cstate="print"/>
          <a:srcRect/>
          <a:stretch>
            <a:fillRect/>
          </a:stretch>
        </p:blipFill>
        <p:spPr bwMode="auto">
          <a:xfrm>
            <a:off x="323528" y="3645024"/>
            <a:ext cx="4968552" cy="2909323"/>
          </a:xfrm>
          <a:prstGeom prst="rect">
            <a:avLst/>
          </a:prstGeom>
          <a:noFill/>
        </p:spPr>
      </p:pic>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88640"/>
            <a:ext cx="8229600" cy="1143000"/>
          </a:xfrm>
        </p:spPr>
        <p:txBody>
          <a:bodyPr>
            <a:normAutofit/>
          </a:bodyPr>
          <a:lstStyle/>
          <a:p>
            <a:pPr algn="l"/>
            <a:r>
              <a:rPr lang="es-ES" sz="2400" i="1" u="sng" dirty="0" smtClean="0"/>
              <a:t>Fauna</a:t>
            </a:r>
            <a:r>
              <a:rPr lang="es-ES" sz="2400" i="1" dirty="0" smtClean="0"/>
              <a:t>:</a:t>
            </a:r>
            <a:endParaRPr lang="es-ES" sz="2400" i="1" u="sng" dirty="0"/>
          </a:p>
        </p:txBody>
      </p:sp>
      <p:sp>
        <p:nvSpPr>
          <p:cNvPr id="3" name="2 Rectángulo"/>
          <p:cNvSpPr/>
          <p:nvPr/>
        </p:nvSpPr>
        <p:spPr>
          <a:xfrm>
            <a:off x="539552" y="1196752"/>
            <a:ext cx="4680520" cy="4524315"/>
          </a:xfrm>
          <a:prstGeom prst="rect">
            <a:avLst/>
          </a:prstGeom>
        </p:spPr>
        <p:txBody>
          <a:bodyPr wrap="square">
            <a:spAutoFit/>
          </a:bodyPr>
          <a:lstStyle/>
          <a:p>
            <a:pPr fontAlgn="base"/>
            <a:r>
              <a:rPr lang="es-ES" dirty="0" smtClean="0"/>
              <a:t>La fauna del Parque Garajonay es mucho más escasa que la vegetación</a:t>
            </a:r>
            <a:r>
              <a:rPr lang="es-ES" dirty="0" smtClean="0"/>
              <a:t>.</a:t>
            </a:r>
          </a:p>
          <a:p>
            <a:pPr fontAlgn="base"/>
            <a:endParaRPr lang="es-ES" dirty="0" smtClean="0"/>
          </a:p>
          <a:p>
            <a:pPr fontAlgn="base">
              <a:buFont typeface="Wingdings" pitchFamily="2" charset="2"/>
              <a:buChar char="Ø"/>
            </a:pPr>
            <a:r>
              <a:rPr lang="es-ES" dirty="0" smtClean="0"/>
              <a:t> </a:t>
            </a:r>
            <a:r>
              <a:rPr lang="es-ES" dirty="0" smtClean="0"/>
              <a:t>La más característica de las zonas media y baja es son los </a:t>
            </a:r>
            <a:r>
              <a:rPr lang="es-ES" dirty="0" smtClean="0"/>
              <a:t>conejos, que </a:t>
            </a:r>
            <a:r>
              <a:rPr lang="es-ES" dirty="0" smtClean="0"/>
              <a:t>fueron introducidos en la isla por los conquistadores, y también el erizo moruno </a:t>
            </a:r>
            <a:endParaRPr lang="es-ES" dirty="0" smtClean="0"/>
          </a:p>
          <a:p>
            <a:pPr fontAlgn="base"/>
            <a:endParaRPr lang="es-ES" dirty="0" smtClean="0"/>
          </a:p>
          <a:p>
            <a:pPr fontAlgn="base">
              <a:buFont typeface="Wingdings" pitchFamily="2" charset="2"/>
              <a:buChar char="Ø"/>
            </a:pPr>
            <a:r>
              <a:rPr lang="es-ES" dirty="0" smtClean="0"/>
              <a:t>En la zona de la cumbre, la laurisilva constituye un importante hábitat para la avifauna canaria. Encontramos también especies como el </a:t>
            </a:r>
            <a:r>
              <a:rPr lang="es-ES" dirty="0" smtClean="0"/>
              <a:t>gavilán, </a:t>
            </a:r>
            <a:r>
              <a:rPr lang="es-ES" dirty="0" smtClean="0"/>
              <a:t>la gallinuela o chocha </a:t>
            </a:r>
            <a:r>
              <a:rPr lang="es-ES" dirty="0" smtClean="0"/>
              <a:t>perdiz.</a:t>
            </a:r>
          </a:p>
          <a:p>
            <a:pPr fontAlgn="base"/>
            <a:r>
              <a:rPr lang="es-ES" dirty="0" smtClean="0"/>
              <a:t>Y</a:t>
            </a:r>
            <a:r>
              <a:rPr lang="es-ES" dirty="0" smtClean="0"/>
              <a:t> </a:t>
            </a:r>
            <a:r>
              <a:rPr lang="es-ES" dirty="0" smtClean="0"/>
              <a:t>dos palomas de monte: la paloma turqué </a:t>
            </a:r>
            <a:r>
              <a:rPr lang="es-ES" dirty="0" smtClean="0"/>
              <a:t>y </a:t>
            </a:r>
            <a:r>
              <a:rPr lang="es-ES" dirty="0" smtClean="0"/>
              <a:t>la paloma rabiche </a:t>
            </a:r>
            <a:r>
              <a:rPr lang="es-ES" dirty="0" smtClean="0"/>
              <a:t>. </a:t>
            </a:r>
            <a:r>
              <a:rPr lang="es-ES" dirty="0" smtClean="0"/>
              <a:t>Estas palomas constituyen endemismos canarios.</a:t>
            </a:r>
            <a:endParaRPr lang="es-ES" dirty="0"/>
          </a:p>
        </p:txBody>
      </p:sp>
      <p:pic>
        <p:nvPicPr>
          <p:cNvPr id="23554" name="Picture 2" descr="http://www.magrama.gob.es/es/red-parques-nacionales/nuestros-parques/garajonay/0281_tcm7-275218.jpg"/>
          <p:cNvPicPr>
            <a:picLocks noChangeAspect="1" noChangeArrowheads="1"/>
          </p:cNvPicPr>
          <p:nvPr/>
        </p:nvPicPr>
        <p:blipFill>
          <a:blip r:embed="rId2" cstate="print"/>
          <a:srcRect/>
          <a:stretch>
            <a:fillRect/>
          </a:stretch>
        </p:blipFill>
        <p:spPr bwMode="auto">
          <a:xfrm>
            <a:off x="5436096" y="3645024"/>
            <a:ext cx="3322590" cy="2265810"/>
          </a:xfrm>
          <a:prstGeom prst="rect">
            <a:avLst/>
          </a:prstGeom>
          <a:noFill/>
        </p:spPr>
      </p:pic>
      <p:pic>
        <p:nvPicPr>
          <p:cNvPr id="23556" name="Picture 4" descr="http://www.magrama.gob.es/ca/red-parques-nacionales/nuestros-parques/cabrera/037_tcm8-275459.jpg"/>
          <p:cNvPicPr>
            <a:picLocks noChangeAspect="1" noChangeArrowheads="1"/>
          </p:cNvPicPr>
          <p:nvPr/>
        </p:nvPicPr>
        <p:blipFill>
          <a:blip r:embed="rId3" cstate="print"/>
          <a:srcRect/>
          <a:stretch>
            <a:fillRect/>
          </a:stretch>
        </p:blipFill>
        <p:spPr bwMode="auto">
          <a:xfrm>
            <a:off x="5436096" y="692696"/>
            <a:ext cx="3312368" cy="2520280"/>
          </a:xfrm>
          <a:prstGeom prst="rect">
            <a:avLst/>
          </a:prstGeom>
          <a:noFill/>
        </p:spPr>
      </p:pic>
    </p:spTree>
  </p:cSld>
  <p:clrMapOvr>
    <a:masterClrMapping/>
  </p:clrMapOvr>
  <p:transition>
    <p:wheel spokes="1"/>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TotalTime>
  <Words>616</Words>
  <Application>Microsoft Office PowerPoint</Application>
  <PresentationFormat>Presentación en pantalla (4:3)</PresentationFormat>
  <Paragraphs>35</Paragraphs>
  <Slides>7</Slides>
  <Notes>1</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GARAJONAY</vt:lpstr>
      <vt:lpstr>Situación geográfica: </vt:lpstr>
      <vt:lpstr>Datos sobre el parque:</vt:lpstr>
      <vt:lpstr>Relieve:</vt:lpstr>
      <vt:lpstr>Vegetación:</vt:lpstr>
      <vt:lpstr>Diapositiva 6</vt:lpstr>
      <vt:lpstr>Fauna:</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GARAJONAY</dc:title>
  <dc:creator>Exposicion</dc:creator>
  <cp:lastModifiedBy>Exposicion</cp:lastModifiedBy>
  <cp:revision>18</cp:revision>
  <dcterms:created xsi:type="dcterms:W3CDTF">2015-11-09T17:47:49Z</dcterms:created>
  <dcterms:modified xsi:type="dcterms:W3CDTF">2015-11-11T19:01:38Z</dcterms:modified>
</cp:coreProperties>
</file>