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58" r:id="rId4"/>
    <p:sldId id="259" r:id="rId5"/>
    <p:sldId id="260" r:id="rId6"/>
    <p:sldId id="264" r:id="rId7"/>
    <p:sldId id="261" r:id="rId8"/>
    <p:sldId id="263" r:id="rId9"/>
    <p:sldId id="265" r:id="rId10"/>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FF00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353" autoAdjust="0"/>
    <p:restoredTop sz="88889" autoAdjust="0"/>
  </p:normalViewPr>
  <p:slideViewPr>
    <p:cSldViewPr>
      <p:cViewPr varScale="1">
        <p:scale>
          <a:sx n="59" d="100"/>
          <a:sy n="59" d="100"/>
        </p:scale>
        <p:origin x="-78" y="-19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1E6B75-54E9-4C61-868A-1CCCC588283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s-ES_tradnl"/>
        </a:p>
      </dgm:t>
    </dgm:pt>
    <dgm:pt modelId="{A0968ED2-28E5-46B4-A9C3-C8FBFCBFFCAD}">
      <dgm:prSet/>
      <dgm:spPr>
        <a:ln>
          <a:solidFill>
            <a:schemeClr val="accent1"/>
          </a:solidFill>
        </a:ln>
      </dgm:spPr>
      <dgm:t>
        <a:bodyPr/>
        <a:lstStyle/>
        <a:p>
          <a:pPr rtl="0"/>
          <a:r>
            <a:rPr lang="es-ES_tradnl" b="0" baseline="0" dirty="0" smtClean="0">
              <a:solidFill>
                <a:srgbClr val="FF0066"/>
              </a:solidFill>
            </a:rPr>
            <a:t>   </a:t>
          </a:r>
          <a:r>
            <a:rPr lang="es-ES_tradnl" b="0" baseline="0" dirty="0" err="1" smtClean="0">
              <a:solidFill>
                <a:srgbClr val="FF0066"/>
              </a:solidFill>
            </a:rPr>
            <a:t>Monfragüe</a:t>
          </a:r>
          <a:endParaRPr lang="es-ES" b="0" baseline="0" dirty="0">
            <a:solidFill>
              <a:srgbClr val="FF0066"/>
            </a:solidFill>
          </a:endParaRPr>
        </a:p>
      </dgm:t>
    </dgm:pt>
    <dgm:pt modelId="{323E8119-1500-402D-8E36-702363D0DA2B}" type="parTrans" cxnId="{7A15A72F-2D8A-4C3D-AF7F-DEF0016115E6}">
      <dgm:prSet/>
      <dgm:spPr/>
      <dgm:t>
        <a:bodyPr/>
        <a:lstStyle/>
        <a:p>
          <a:endParaRPr lang="es-ES_tradnl"/>
        </a:p>
      </dgm:t>
    </dgm:pt>
    <dgm:pt modelId="{3546501C-D640-4294-91D2-3CC28C1F838F}" type="sibTrans" cxnId="{7A15A72F-2D8A-4C3D-AF7F-DEF0016115E6}">
      <dgm:prSet/>
      <dgm:spPr/>
      <dgm:t>
        <a:bodyPr/>
        <a:lstStyle/>
        <a:p>
          <a:endParaRPr lang="es-ES_tradnl"/>
        </a:p>
      </dgm:t>
    </dgm:pt>
    <dgm:pt modelId="{418DA7F9-FA81-4C4E-858F-40C93CBF193E}" type="pres">
      <dgm:prSet presAssocID="{C41E6B75-54E9-4C61-868A-1CCCC5882836}" presName="linear" presStyleCnt="0">
        <dgm:presLayoutVars>
          <dgm:animLvl val="lvl"/>
          <dgm:resizeHandles val="exact"/>
        </dgm:presLayoutVars>
      </dgm:prSet>
      <dgm:spPr/>
      <dgm:t>
        <a:bodyPr/>
        <a:lstStyle/>
        <a:p>
          <a:endParaRPr lang="es-ES_tradnl"/>
        </a:p>
      </dgm:t>
    </dgm:pt>
    <dgm:pt modelId="{FA3AE585-F70C-482F-A914-907957B0F893}" type="pres">
      <dgm:prSet presAssocID="{A0968ED2-28E5-46B4-A9C3-C8FBFCBFFCAD}" presName="parentText" presStyleLbl="node1" presStyleIdx="0" presStyleCnt="1" custLinFactNeighborX="-2152" custLinFactNeighborY="71367">
        <dgm:presLayoutVars>
          <dgm:chMax val="0"/>
          <dgm:bulletEnabled val="1"/>
        </dgm:presLayoutVars>
      </dgm:prSet>
      <dgm:spPr/>
      <dgm:t>
        <a:bodyPr/>
        <a:lstStyle/>
        <a:p>
          <a:endParaRPr lang="es-ES_tradnl"/>
        </a:p>
      </dgm:t>
    </dgm:pt>
  </dgm:ptLst>
  <dgm:cxnLst>
    <dgm:cxn modelId="{B93D0B53-AC62-4502-8654-EE436FDF2CF5}" type="presOf" srcId="{C41E6B75-54E9-4C61-868A-1CCCC5882836}" destId="{418DA7F9-FA81-4C4E-858F-40C93CBF193E}" srcOrd="0" destOrd="0" presId="urn:microsoft.com/office/officeart/2005/8/layout/vList2"/>
    <dgm:cxn modelId="{7A15A72F-2D8A-4C3D-AF7F-DEF0016115E6}" srcId="{C41E6B75-54E9-4C61-868A-1CCCC5882836}" destId="{A0968ED2-28E5-46B4-A9C3-C8FBFCBFFCAD}" srcOrd="0" destOrd="0" parTransId="{323E8119-1500-402D-8E36-702363D0DA2B}" sibTransId="{3546501C-D640-4294-91D2-3CC28C1F838F}"/>
    <dgm:cxn modelId="{53EB040B-28A9-4002-92C1-4C31FEC06250}" type="presOf" srcId="{A0968ED2-28E5-46B4-A9C3-C8FBFCBFFCAD}" destId="{FA3AE585-F70C-482F-A914-907957B0F893}" srcOrd="0" destOrd="0" presId="urn:microsoft.com/office/officeart/2005/8/layout/vList2"/>
    <dgm:cxn modelId="{22BDFA87-5B06-4B17-8B90-CDCD399BCD99}" type="presParOf" srcId="{418DA7F9-FA81-4C4E-858F-40C93CBF193E}" destId="{FA3AE585-F70C-482F-A914-907957B0F893}" srcOrd="0" destOrd="0" presId="urn:microsoft.com/office/officeart/2005/8/layout/vList2"/>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A3AE585-F70C-482F-A914-907957B0F893}">
      <dsp:nvSpPr>
        <dsp:cNvPr id="0" name=""/>
        <dsp:cNvSpPr/>
      </dsp:nvSpPr>
      <dsp:spPr>
        <a:xfrm>
          <a:off x="0" y="2203838"/>
          <a:ext cx="6637468" cy="1559025"/>
        </a:xfrm>
        <a:prstGeom prst="roundRect">
          <a:avLst/>
        </a:prstGeom>
        <a:solidFill>
          <a:schemeClr val="accent1">
            <a:hueOff val="0"/>
            <a:satOff val="0"/>
            <a:lumOff val="0"/>
            <a:alphaOff val="0"/>
          </a:schemeClr>
        </a:solidFill>
        <a:ln w="15875"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l" defTabSz="2889250" rtl="0">
            <a:lnSpc>
              <a:spcPct val="90000"/>
            </a:lnSpc>
            <a:spcBef>
              <a:spcPct val="0"/>
            </a:spcBef>
            <a:spcAft>
              <a:spcPct val="35000"/>
            </a:spcAft>
          </a:pPr>
          <a:r>
            <a:rPr lang="es-ES_tradnl" sz="6500" b="0" kern="1200" baseline="0" dirty="0" smtClean="0">
              <a:solidFill>
                <a:srgbClr val="FF0066"/>
              </a:solidFill>
            </a:rPr>
            <a:t>   </a:t>
          </a:r>
          <a:r>
            <a:rPr lang="es-ES_tradnl" sz="6500" b="0" kern="1200" baseline="0" dirty="0" err="1" smtClean="0">
              <a:solidFill>
                <a:srgbClr val="FF0066"/>
              </a:solidFill>
            </a:rPr>
            <a:t>Monfragüe</a:t>
          </a:r>
          <a:endParaRPr lang="es-ES" sz="6500" b="0" kern="1200" baseline="0" dirty="0">
            <a:solidFill>
              <a:srgbClr val="FF0066"/>
            </a:solidFill>
          </a:endParaRPr>
        </a:p>
      </dsp:txBody>
      <dsp:txXfrm>
        <a:off x="0" y="2203838"/>
        <a:ext cx="6637468" cy="155902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_tradnl"/>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C85B0A-0747-44D1-B2D8-2D0ECADDF20E}" type="datetimeFigureOut">
              <a:rPr lang="es-ES_tradnl" smtClean="0"/>
              <a:pPr/>
              <a:t>12/11/2015</a:t>
            </a:fld>
            <a:endParaRPr lang="es-ES_tradnl"/>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_tradnl"/>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_tradnl"/>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09F31E-57F0-4814-BC7A-695E633680FB}" type="slidenum">
              <a:rPr lang="es-ES_tradnl" smtClean="0"/>
              <a:pPr/>
              <a:t>‹Nº›</a:t>
            </a:fld>
            <a:endParaRPr lang="es-ES_tradn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dirty="0" err="1" smtClean="0"/>
              <a:t>Monfragüe</a:t>
            </a:r>
            <a:r>
              <a:rPr lang="es-ES" dirty="0" smtClean="0"/>
              <a:t>, </a:t>
            </a:r>
            <a:endParaRPr lang="es-ES_tradnl" dirty="0"/>
          </a:p>
        </p:txBody>
      </p:sp>
      <p:sp>
        <p:nvSpPr>
          <p:cNvPr id="4" name="3 Marcador de número de diapositiva"/>
          <p:cNvSpPr>
            <a:spLocks noGrp="1"/>
          </p:cNvSpPr>
          <p:nvPr>
            <p:ph type="sldNum" sz="quarter" idx="10"/>
          </p:nvPr>
        </p:nvSpPr>
        <p:spPr/>
        <p:txBody>
          <a:bodyPr/>
          <a:lstStyle/>
          <a:p>
            <a:fld id="{0F09F31E-57F0-4814-BC7A-695E633680FB}" type="slidenum">
              <a:rPr lang="es-ES_tradnl" smtClean="0"/>
              <a:pPr/>
              <a:t>2</a:t>
            </a:fld>
            <a:endParaRPr lang="es-ES_tradn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_tradnl" baseline="0" dirty="0" smtClean="0"/>
          </a:p>
        </p:txBody>
      </p:sp>
      <p:sp>
        <p:nvSpPr>
          <p:cNvPr id="4" name="3 Marcador de número de diapositiva"/>
          <p:cNvSpPr>
            <a:spLocks noGrp="1"/>
          </p:cNvSpPr>
          <p:nvPr>
            <p:ph type="sldNum" sz="quarter" idx="10"/>
          </p:nvPr>
        </p:nvSpPr>
        <p:spPr/>
        <p:txBody>
          <a:bodyPr/>
          <a:lstStyle/>
          <a:p>
            <a:fld id="{0F09F31E-57F0-4814-BC7A-695E633680FB}" type="slidenum">
              <a:rPr lang="es-ES_tradnl" smtClean="0"/>
              <a:pPr/>
              <a:t>8</a:t>
            </a:fld>
            <a:endParaRPr lang="es-ES_tradn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_tradnl" dirty="0" smtClean="0"/>
              <a:t> </a:t>
            </a:r>
          </a:p>
          <a:p>
            <a:r>
              <a:rPr lang="es-ES_tradnl" dirty="0" smtClean="0"/>
              <a:t>   Destaca por poseer el 74% de las especies protegidas en España, entre ellas el lince con una población estimativa en 6-8 ejemplares.</a:t>
            </a:r>
            <a:endParaRPr lang="es-ES_tradnl" dirty="0"/>
          </a:p>
        </p:txBody>
      </p:sp>
      <p:sp>
        <p:nvSpPr>
          <p:cNvPr id="4" name="3 Marcador de número de diapositiva"/>
          <p:cNvSpPr>
            <a:spLocks noGrp="1"/>
          </p:cNvSpPr>
          <p:nvPr>
            <p:ph type="sldNum" sz="quarter" idx="10"/>
          </p:nvPr>
        </p:nvSpPr>
        <p:spPr/>
        <p:txBody>
          <a:bodyPr/>
          <a:lstStyle/>
          <a:p>
            <a:fld id="{0F09F31E-57F0-4814-BC7A-695E633680FB}" type="slidenum">
              <a:rPr lang="es-ES_tradnl" smtClean="0"/>
              <a:pPr/>
              <a:t>9</a:t>
            </a:fld>
            <a:endParaRPr lang="es-ES_tradn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1E1BC65F-24CB-4249-A682-113759408E27}" type="datetimeFigureOut">
              <a:rPr lang="es-ES" smtClean="0"/>
              <a:pPr/>
              <a:t>12/11/2015</a:t>
            </a:fld>
            <a:endParaRPr lang="es-E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s-E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95842587-FCDD-45D9-AA33-7494BB7354DF}" type="slidenum">
              <a:rPr lang="es-ES" smtClean="0"/>
              <a:pPr/>
              <a:t>‹Nº›</a:t>
            </a:fld>
            <a:endParaRPr lang="es-E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mc:Choice xmlns:p14="http://schemas.microsoft.com/office/powerpoint/2010/main" xmlns="" Requires="p14">
      <p:transition spd="slow" p14:dur="3000" advClick="0" advTm="0">
        <p14:shred/>
      </p:transition>
    </mc:Choice>
    <mc:Fallback>
      <p:transition spd="slow" advClick="0" advTm="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1E1BC65F-24CB-4249-A682-113759408E27}" type="datetimeFigureOut">
              <a:rPr lang="es-ES" smtClean="0"/>
              <a:pPr/>
              <a:t>12/11/2015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5842587-FCDD-45D9-AA33-7494BB7354DF}" type="slidenum">
              <a:rPr lang="es-ES" smtClean="0"/>
              <a:pPr/>
              <a:t>‹Nº›</a:t>
            </a:fld>
            <a:endParaRPr lang="es-ES"/>
          </a:p>
        </p:txBody>
      </p:sp>
    </p:spTree>
  </p:cSld>
  <p:clrMapOvr>
    <a:masterClrMapping/>
  </p:clrMapOvr>
  <mc:AlternateContent xmlns:mc="http://schemas.openxmlformats.org/markup-compatibility/2006">
    <mc:Choice xmlns:p14="http://schemas.microsoft.com/office/powerpoint/2010/main" xmlns="" Requires="p14">
      <p:transition spd="slow" p14:dur="3000" advClick="0" advTm="0">
        <p14:shred/>
      </p:transition>
    </mc:Choice>
    <mc:Fallback>
      <p:transition spd="slow" advClick="0" advTm="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1E1BC65F-24CB-4249-A682-113759408E27}" type="datetimeFigureOut">
              <a:rPr lang="es-ES" smtClean="0"/>
              <a:pPr/>
              <a:t>12/11/2015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5842587-FCDD-45D9-AA33-7494BB7354DF}" type="slidenum">
              <a:rPr lang="es-ES" smtClean="0"/>
              <a:pPr/>
              <a:t>‹Nº›</a:t>
            </a:fld>
            <a:endParaRPr lang="es-ES"/>
          </a:p>
        </p:txBody>
      </p:sp>
    </p:spTree>
  </p:cSld>
  <p:clrMapOvr>
    <a:masterClrMapping/>
  </p:clrMapOvr>
  <mc:AlternateContent xmlns:mc="http://schemas.openxmlformats.org/markup-compatibility/2006">
    <mc:Choice xmlns:p14="http://schemas.microsoft.com/office/powerpoint/2010/main" xmlns="" Requires="p14">
      <p:transition spd="slow" p14:dur="3000" advClick="0" advTm="0">
        <p14:shred/>
      </p:transition>
    </mc:Choice>
    <mc:Fallback>
      <p:transition spd="slow" advClick="0" advTm="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1E1BC65F-24CB-4249-A682-113759408E27}" type="datetimeFigureOut">
              <a:rPr lang="es-ES" smtClean="0"/>
              <a:pPr/>
              <a:t>12/11/2015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5842587-FCDD-45D9-AA33-7494BB7354DF}" type="slidenum">
              <a:rPr lang="es-ES" smtClean="0"/>
              <a:pPr/>
              <a:t>‹Nº›</a:t>
            </a:fld>
            <a:endParaRPr lang="es-ES"/>
          </a:p>
        </p:txBody>
      </p:sp>
    </p:spTree>
  </p:cSld>
  <p:clrMapOvr>
    <a:masterClrMapping/>
  </p:clrMapOvr>
  <mc:AlternateContent xmlns:mc="http://schemas.openxmlformats.org/markup-compatibility/2006">
    <mc:Choice xmlns:p14="http://schemas.microsoft.com/office/powerpoint/2010/main" xmlns="" Requires="p14">
      <p:transition spd="slow" p14:dur="3000" advClick="0" advTm="0">
        <p14:shred/>
      </p:transition>
    </mc:Choice>
    <mc:Fallback>
      <p:transition spd="slow" advClick="0" advTm="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1E1BC65F-24CB-4249-A682-113759408E27}" type="datetimeFigureOut">
              <a:rPr lang="es-ES" smtClean="0"/>
              <a:pPr/>
              <a:t>12/11/2015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5842587-FCDD-45D9-AA33-7494BB7354DF}" type="slidenum">
              <a:rPr lang="es-ES" smtClean="0"/>
              <a:pPr/>
              <a:t>‹Nº›</a:t>
            </a:fld>
            <a:endParaRPr lang="es-ES"/>
          </a:p>
        </p:txBody>
      </p:sp>
    </p:spTree>
  </p:cSld>
  <p:clrMapOvr>
    <a:masterClrMapping/>
  </p:clrMapOvr>
  <mc:AlternateContent xmlns:mc="http://schemas.openxmlformats.org/markup-compatibility/2006">
    <mc:Choice xmlns:p14="http://schemas.microsoft.com/office/powerpoint/2010/main" xmlns="" Requires="p14">
      <p:transition spd="slow" p14:dur="3000" advClick="0" advTm="0">
        <p14:shred/>
      </p:transition>
    </mc:Choice>
    <mc:Fallback>
      <p:transition spd="slow" advClick="0" advTm="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1E1BC65F-24CB-4249-A682-113759408E27}" type="datetimeFigureOut">
              <a:rPr lang="es-ES" smtClean="0"/>
              <a:pPr/>
              <a:t>12/11/2015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5842587-FCDD-45D9-AA33-7494BB7354DF}" type="slidenum">
              <a:rPr lang="es-ES" smtClean="0"/>
              <a:pPr/>
              <a:t>‹Nº›</a:t>
            </a:fld>
            <a:endParaRPr lang="es-ES"/>
          </a:p>
        </p:txBody>
      </p:sp>
      <p:sp>
        <p:nvSpPr>
          <p:cNvPr id="9" name="Content Placeholder 8"/>
          <p:cNvSpPr>
            <a:spLocks noGrp="1"/>
          </p:cNvSpPr>
          <p:nvPr>
            <p:ph sz="quarter" idx="13"/>
          </p:nvPr>
        </p:nvSpPr>
        <p:spPr>
          <a:xfrm>
            <a:off x="1042416" y="2313432"/>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mc:AlternateContent xmlns:mc="http://schemas.openxmlformats.org/markup-compatibility/2006">
    <mc:Choice xmlns:p14="http://schemas.microsoft.com/office/powerpoint/2010/main" xmlns="" Requires="p14">
      <p:transition spd="slow" p14:dur="3000" advClick="0" advTm="0">
        <p14:shred/>
      </p:transition>
    </mc:Choice>
    <mc:Fallback>
      <p:transition spd="slow" advClick="0" advTm="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1E1BC65F-24CB-4249-A682-113759408E27}" type="datetimeFigureOut">
              <a:rPr lang="es-ES" smtClean="0"/>
              <a:pPr/>
              <a:t>12/11/2015</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95842587-FCDD-45D9-AA33-7494BB7354DF}" type="slidenum">
              <a:rPr lang="es-ES" smtClean="0"/>
              <a:pPr/>
              <a:t>‹Nº›</a:t>
            </a:fld>
            <a:endParaRPr lang="es-ES"/>
          </a:p>
        </p:txBody>
      </p:sp>
    </p:spTree>
  </p:cSld>
  <p:clrMapOvr>
    <a:masterClrMapping/>
  </p:clrMapOvr>
  <mc:AlternateContent xmlns:mc="http://schemas.openxmlformats.org/markup-compatibility/2006">
    <mc:Choice xmlns:p14="http://schemas.microsoft.com/office/powerpoint/2010/main" xmlns="" Requires="p14">
      <p:transition spd="slow" p14:dur="3000" advClick="0" advTm="0">
        <p14:shred/>
      </p:transition>
    </mc:Choice>
    <mc:Fallback>
      <p:transition spd="slow" advClick="0" advTm="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1E1BC65F-24CB-4249-A682-113759408E27}" type="datetimeFigureOut">
              <a:rPr lang="es-ES" smtClean="0"/>
              <a:pPr/>
              <a:t>12/11/2015</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95842587-FCDD-45D9-AA33-7494BB7354DF}" type="slidenum">
              <a:rPr lang="es-ES" smtClean="0"/>
              <a:pPr/>
              <a:t>‹Nº›</a:t>
            </a:fld>
            <a:endParaRPr lang="es-ES"/>
          </a:p>
        </p:txBody>
      </p:sp>
    </p:spTree>
  </p:cSld>
  <p:clrMapOvr>
    <a:masterClrMapping/>
  </p:clrMapOvr>
  <mc:AlternateContent xmlns:mc="http://schemas.openxmlformats.org/markup-compatibility/2006">
    <mc:Choice xmlns:p14="http://schemas.microsoft.com/office/powerpoint/2010/main" xmlns="" Requires="p14">
      <p:transition spd="slow" p14:dur="3000" advClick="0" advTm="0">
        <p14:shred/>
      </p:transition>
    </mc:Choice>
    <mc:Fallback>
      <p:transition spd="slow" advClick="0" advTm="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1BC65F-24CB-4249-A682-113759408E27}" type="datetimeFigureOut">
              <a:rPr lang="es-ES" smtClean="0"/>
              <a:pPr/>
              <a:t>12/11/2015</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95842587-FCDD-45D9-AA33-7494BB7354DF}" type="slidenum">
              <a:rPr lang="es-ES" smtClean="0"/>
              <a:pPr/>
              <a:t>‹Nº›</a:t>
            </a:fld>
            <a:endParaRPr lang="es-ES"/>
          </a:p>
        </p:txBody>
      </p:sp>
    </p:spTree>
  </p:cSld>
  <p:clrMapOvr>
    <a:masterClrMapping/>
  </p:clrMapOvr>
  <mc:AlternateContent xmlns:mc="http://schemas.openxmlformats.org/markup-compatibility/2006">
    <mc:Choice xmlns:p14="http://schemas.microsoft.com/office/powerpoint/2010/main" xmlns="" Requires="p14">
      <p:transition spd="slow" p14:dur="3000" advClick="0" advTm="0">
        <p14:shred/>
      </p:transition>
    </mc:Choice>
    <mc:Fallback>
      <p:transition spd="slow" advClick="0" advTm="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E1BC65F-24CB-4249-A682-113759408E27}" type="datetimeFigureOut">
              <a:rPr lang="es-ES" smtClean="0"/>
              <a:pPr/>
              <a:t>12/11/2015</a:t>
            </a:fld>
            <a:endParaRPr lang="es-ES"/>
          </a:p>
        </p:txBody>
      </p:sp>
      <p:sp>
        <p:nvSpPr>
          <p:cNvPr id="7" name="Slide Number Placeholder 6"/>
          <p:cNvSpPr>
            <a:spLocks noGrp="1"/>
          </p:cNvSpPr>
          <p:nvPr>
            <p:ph type="sldNum" sz="quarter" idx="12"/>
          </p:nvPr>
        </p:nvSpPr>
        <p:spPr/>
        <p:txBody>
          <a:bodyPr/>
          <a:lstStyle/>
          <a:p>
            <a:fld id="{95842587-FCDD-45D9-AA33-7494BB7354DF}" type="slidenum">
              <a:rPr lang="es-ES" smtClean="0"/>
              <a:pPr/>
              <a:t>‹Nº›</a:t>
            </a:fld>
            <a:endParaRPr lang="es-E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E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s-ES" smtClean="0"/>
              <a:t>Haga clic para modificar el estilo de título del patrón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mc:AlternateContent xmlns:mc="http://schemas.openxmlformats.org/markup-compatibility/2006">
    <mc:Choice xmlns:p14="http://schemas.microsoft.com/office/powerpoint/2010/main" xmlns="" Requires="p14">
      <p:transition spd="slow" p14:dur="3000" advClick="0" advTm="0">
        <p14:shred/>
      </p:transition>
    </mc:Choice>
    <mc:Fallback>
      <p:transition spd="slow" advClick="0" advTm="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s-ES" smtClean="0"/>
              <a:t>Haga clic para modificar el estilo de título del patrón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E1BC65F-24CB-4249-A682-113759408E27}" type="datetimeFigureOut">
              <a:rPr lang="es-ES" smtClean="0"/>
              <a:pPr/>
              <a:t>12/11/2015</a:t>
            </a:fld>
            <a:endParaRPr lang="es-E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s-ES"/>
          </a:p>
        </p:txBody>
      </p:sp>
      <p:sp>
        <p:nvSpPr>
          <p:cNvPr id="7" name="Slide Number Placeholder 6"/>
          <p:cNvSpPr>
            <a:spLocks noGrp="1"/>
          </p:cNvSpPr>
          <p:nvPr>
            <p:ph type="sldNum" sz="quarter" idx="12"/>
          </p:nvPr>
        </p:nvSpPr>
        <p:spPr/>
        <p:txBody>
          <a:bodyPr/>
          <a:lstStyle/>
          <a:p>
            <a:fld id="{95842587-FCDD-45D9-AA33-7494BB7354DF}" type="slidenum">
              <a:rPr lang="es-ES" smtClean="0"/>
              <a:pPr/>
              <a:t>‹Nº›</a:t>
            </a:fld>
            <a:endParaRPr lang="es-ES"/>
          </a:p>
        </p:txBody>
      </p:sp>
    </p:spTree>
  </p:cSld>
  <p:clrMapOvr>
    <a:masterClrMapping/>
  </p:clrMapOvr>
  <mc:AlternateContent xmlns:mc="http://schemas.openxmlformats.org/markup-compatibility/2006">
    <mc:Choice xmlns:p14="http://schemas.microsoft.com/office/powerpoint/2010/main" xmlns="" Requires="p14">
      <p:transition spd="slow" p14:dur="3000" advClick="0" advTm="0">
        <p14:shred/>
      </p:transition>
    </mc:Choice>
    <mc:Fallback>
      <p:transition spd="slow" advClick="0" advTm="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1E1BC65F-24CB-4249-A682-113759408E27}" type="datetimeFigureOut">
              <a:rPr lang="es-ES" smtClean="0"/>
              <a:pPr/>
              <a:t>12/11/2015</a:t>
            </a:fld>
            <a:endParaRPr lang="es-E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s-E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95842587-FCDD-45D9-AA33-7494BB7354DF}"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xmlns="" Requires="p14">
      <p:transition spd="slow" p14:dur="3000" advClick="0" advTm="0">
        <p14:shred/>
      </p:transition>
    </mc:Choice>
    <mc:Fallback>
      <p:transition spd="slow" advClick="0" advTm="0">
        <p:fade/>
      </p:transition>
    </mc:Fallback>
  </mc:AlternateConten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Diagrama"/>
          <p:cNvGraphicFramePr/>
          <p:nvPr/>
        </p:nvGraphicFramePr>
        <p:xfrm>
          <a:off x="1285852" y="0"/>
          <a:ext cx="6637468" cy="37628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Marcador de texto"/>
          <p:cNvSpPr>
            <a:spLocks noGrp="1"/>
          </p:cNvSpPr>
          <p:nvPr>
            <p:ph type="body" idx="1"/>
          </p:nvPr>
        </p:nvSpPr>
        <p:spPr/>
        <p:txBody>
          <a:bodyPr/>
          <a:lstStyle/>
          <a:p>
            <a:endParaRPr lang="es-ES_tradnl" dirty="0" smtClean="0"/>
          </a:p>
          <a:p>
            <a:endParaRPr lang="es-ES_tradnl" dirty="0" smtClean="0"/>
          </a:p>
          <a:p>
            <a:endParaRPr lang="es-ES_tradnl" dirty="0" smtClean="0"/>
          </a:p>
          <a:p>
            <a:r>
              <a:rPr lang="es-ES_tradnl" dirty="0" smtClean="0">
                <a:solidFill>
                  <a:schemeClr val="tx1"/>
                </a:solidFill>
              </a:rPr>
              <a:t>Elena Pérez Recio 3 ESO A</a:t>
            </a:r>
            <a:endParaRPr lang="es-ES_tradnl" dirty="0">
              <a:solidFill>
                <a:schemeClr val="tx1"/>
              </a:solidFill>
            </a:endParaRPr>
          </a:p>
        </p:txBody>
      </p:sp>
    </p:spTree>
    <p:extLst>
      <p:ext uri="{BB962C8B-B14F-4D97-AF65-F5344CB8AC3E}">
        <p14:creationId xmlns:p14="http://schemas.microsoft.com/office/powerpoint/2010/main" xmlns="" val="3836209575"/>
      </p:ext>
    </p:extLst>
  </p:cSld>
  <p:clrMapOvr>
    <a:masterClrMapping/>
  </p:clrMapOvr>
  <p:transition spd="slow" advClick="0" advTm="20000">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dirty="0" smtClean="0">
                <a:solidFill>
                  <a:srgbClr val="7030A0"/>
                </a:solidFill>
              </a:rPr>
              <a:t>LOCALIZACIÓN Y ORÍGENES DE SU CREACIÓN</a:t>
            </a:r>
            <a:endParaRPr lang="es-ES" dirty="0">
              <a:solidFill>
                <a:srgbClr val="7030A0"/>
              </a:solidFill>
            </a:endParaRPr>
          </a:p>
        </p:txBody>
      </p:sp>
      <p:sp>
        <p:nvSpPr>
          <p:cNvPr id="3" name="2 Marcador de contenido"/>
          <p:cNvSpPr>
            <a:spLocks noGrp="1"/>
          </p:cNvSpPr>
          <p:nvPr>
            <p:ph idx="1"/>
          </p:nvPr>
        </p:nvSpPr>
        <p:spPr/>
        <p:txBody>
          <a:bodyPr>
            <a:normAutofit fontScale="62500" lnSpcReduction="20000"/>
          </a:bodyPr>
          <a:lstStyle/>
          <a:p>
            <a:r>
              <a:rPr lang="es-ES" dirty="0" smtClean="0"/>
              <a:t>El Parque Natural de </a:t>
            </a:r>
            <a:r>
              <a:rPr lang="es-ES" dirty="0" err="1" smtClean="0"/>
              <a:t>Monfragüe</a:t>
            </a:r>
            <a:r>
              <a:rPr lang="es-ES" dirty="0" smtClean="0"/>
              <a:t>, referencia obligada del bosque y matorral mediterráneo, se encuentra en la provincia de Cáceres, en el centro del triángulo formado por </a:t>
            </a:r>
            <a:r>
              <a:rPr lang="es-ES" dirty="0" err="1" smtClean="0"/>
              <a:t>Navalmoral</a:t>
            </a:r>
            <a:r>
              <a:rPr lang="es-ES" dirty="0" smtClean="0"/>
              <a:t> de la Mata, Plasencia y Trujillo.</a:t>
            </a:r>
          </a:p>
          <a:p>
            <a:r>
              <a:rPr lang="es-ES" dirty="0" smtClean="0"/>
              <a:t>Primer parque natural de Extremadura, atraviesan el parque dos ríos el Tajo y el Tiétar.</a:t>
            </a:r>
          </a:p>
          <a:p>
            <a:r>
              <a:rPr lang="es-ES" dirty="0" smtClean="0"/>
              <a:t>Declarado Parque Nacional y Reserva Mundial de la Biosfera por la UNESCO en 1979 , fue el primer espacio protegido de Extremadura.  La posibilidad de declarar </a:t>
            </a:r>
            <a:r>
              <a:rPr lang="es-ES" dirty="0" err="1" smtClean="0"/>
              <a:t>Monfragüe</a:t>
            </a:r>
            <a:r>
              <a:rPr lang="es-ES" dirty="0" smtClean="0"/>
              <a:t> Parque Nacional se planteó desde principios de los años 90, alcanzándose dicha categoría en Marzo de 2007 tras un proceso claramente marcado por el consenso de las distintas partes implicadas. La gestión ordinaria del Parque corresponde al Gobierno de Extremadura. En 1991 fue declarado Zona de Especial Protección para las Aves, figura que fue posteriormente ampliada en mayo de 2004 hasta la actual ZEPA "</a:t>
            </a:r>
            <a:r>
              <a:rPr lang="es-ES" dirty="0" err="1" smtClean="0"/>
              <a:t>Monfragüe</a:t>
            </a:r>
            <a:r>
              <a:rPr lang="es-ES" dirty="0" smtClean="0"/>
              <a:t> y Dehesas del </a:t>
            </a:r>
            <a:r>
              <a:rPr lang="es-ES" dirty="0" err="1" smtClean="0"/>
              <a:t>entomo</a:t>
            </a:r>
            <a:r>
              <a:rPr lang="es-ES" dirty="0" smtClean="0"/>
              <a:t>".  </a:t>
            </a:r>
          </a:p>
          <a:p>
            <a:endParaRPr lang="es-ES" dirty="0"/>
          </a:p>
        </p:txBody>
      </p:sp>
    </p:spTree>
    <p:extLst>
      <p:ext uri="{BB962C8B-B14F-4D97-AF65-F5344CB8AC3E}">
        <p14:creationId xmlns:p14="http://schemas.microsoft.com/office/powerpoint/2010/main" xmlns="" val="1044665616"/>
      </p:ext>
    </p:extLst>
  </p:cSld>
  <p:clrMapOvr>
    <a:masterClrMapping/>
  </p:clrMapOvr>
  <p:transition spd="slow" advClick="0" advTm="20000">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_tradnl" dirty="0" err="1" smtClean="0"/>
              <a:t>Monfragüe</a:t>
            </a:r>
            <a:endParaRPr lang="es-ES" dirty="0"/>
          </a:p>
        </p:txBody>
      </p:sp>
      <p:pic>
        <p:nvPicPr>
          <p:cNvPr id="7" name="6 Marcador de contenido"/>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611560" y="2708920"/>
            <a:ext cx="7886383" cy="1963415"/>
          </a:xfrm>
        </p:spPr>
      </p:pic>
    </p:spTree>
    <p:extLst>
      <p:ext uri="{BB962C8B-B14F-4D97-AF65-F5344CB8AC3E}">
        <p14:creationId xmlns:p14="http://schemas.microsoft.com/office/powerpoint/2010/main" xmlns="" val="2256303911"/>
      </p:ext>
    </p:extLst>
  </p:cSld>
  <p:clrMapOvr>
    <a:masterClrMapping/>
  </p:clrMapOvr>
  <p:transition spd="slow" advClick="0" advTm="20000">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71538" y="642918"/>
            <a:ext cx="7024744" cy="757888"/>
          </a:xfrm>
        </p:spPr>
        <p:txBody>
          <a:bodyPr>
            <a:normAutofit fontScale="90000"/>
          </a:bodyPr>
          <a:lstStyle/>
          <a:p>
            <a:r>
              <a:rPr lang="es-ES" dirty="0">
                <a:solidFill>
                  <a:srgbClr val="7030A0"/>
                </a:solidFill>
              </a:rPr>
              <a:t>ELEMENTOS MÁS </a:t>
            </a:r>
            <a:r>
              <a:rPr lang="es-ES" dirty="0" smtClean="0">
                <a:solidFill>
                  <a:srgbClr val="7030A0"/>
                </a:solidFill>
              </a:rPr>
              <a:t>DESTACADOS</a:t>
            </a:r>
            <a:endParaRPr lang="es-ES" dirty="0">
              <a:solidFill>
                <a:srgbClr val="7030A0"/>
              </a:solidFill>
            </a:endParaRPr>
          </a:p>
        </p:txBody>
      </p:sp>
      <p:sp>
        <p:nvSpPr>
          <p:cNvPr id="3" name="2 Marcador de contenido"/>
          <p:cNvSpPr>
            <a:spLocks noGrp="1"/>
          </p:cNvSpPr>
          <p:nvPr>
            <p:ph idx="1"/>
          </p:nvPr>
        </p:nvSpPr>
        <p:spPr/>
        <p:txBody>
          <a:bodyPr>
            <a:normAutofit fontScale="92500" lnSpcReduction="20000"/>
          </a:bodyPr>
          <a:lstStyle/>
          <a:p>
            <a:r>
              <a:rPr lang="es-ES" dirty="0"/>
              <a:t> Hay 280 especies de vertebrados, entre ellas se encuentran algunas de las especies más significativas de la naturaleza española como el águila imperial, el buitre negro, la cigüeña negra o el lince, todas ellas en grave peligro de extinción.</a:t>
            </a:r>
          </a:p>
          <a:p>
            <a:r>
              <a:rPr lang="es-ES" dirty="0"/>
              <a:t>En el espacio también se mezclan las dehesas de alcornoques y encinas con las jaras. Los arbustos de madroños, brezos y durillos nacen a los pies de fresnos, sauces y Acebos. Y los enebros emergen de las cuarcitas agrietadas.</a:t>
            </a:r>
          </a:p>
          <a:p>
            <a:endParaRPr lang="es-ES" dirty="0"/>
          </a:p>
        </p:txBody>
      </p:sp>
    </p:spTree>
    <p:extLst>
      <p:ext uri="{BB962C8B-B14F-4D97-AF65-F5344CB8AC3E}">
        <p14:creationId xmlns:p14="http://schemas.microsoft.com/office/powerpoint/2010/main" xmlns="" val="3076584764"/>
      </p:ext>
    </p:extLst>
  </p:cSld>
  <p:clrMapOvr>
    <a:masterClrMapping/>
  </p:clrMapOvr>
  <p:transition spd="slow" advClick="0" advTm="20000">
    <p:wipe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FAUNA</a:t>
            </a:r>
            <a:endParaRPr lang="es-ES" dirty="0"/>
          </a:p>
        </p:txBody>
      </p:sp>
      <p:pic>
        <p:nvPicPr>
          <p:cNvPr id="4" name="3 Marcador de contenido"/>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539552" y="2420888"/>
            <a:ext cx="3941902" cy="2880320"/>
          </a:xfrm>
        </p:spPr>
      </p:pic>
      <p:pic>
        <p:nvPicPr>
          <p:cNvPr id="5" name="4 Imagen"/>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644008" y="2420888"/>
            <a:ext cx="4034177" cy="3035752"/>
          </a:xfrm>
          <a:prstGeom prst="rect">
            <a:avLst/>
          </a:prstGeom>
        </p:spPr>
      </p:pic>
    </p:spTree>
    <p:extLst>
      <p:ext uri="{BB962C8B-B14F-4D97-AF65-F5344CB8AC3E}">
        <p14:creationId xmlns:p14="http://schemas.microsoft.com/office/powerpoint/2010/main" xmlns="" val="3330046414"/>
      </p:ext>
    </p:extLst>
  </p:cSld>
  <p:clrMapOvr>
    <a:masterClrMapping/>
  </p:clrMapOvr>
  <p:transition spd="slow" advClick="0" advTm="20000">
    <p:wipe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_tradnl" dirty="0" smtClean="0"/>
              <a:t>                 FLORA</a:t>
            </a:r>
            <a:endParaRPr lang="es-ES_tradnl" dirty="0"/>
          </a:p>
        </p:txBody>
      </p:sp>
      <p:pic>
        <p:nvPicPr>
          <p:cNvPr id="6146" name="Picture 2" descr="https://upload.wikimedia.org/wikipedia/commons/thumb/2/2a/Jara_en_flor.jpg/267px-Jara_en_flor.jpg"/>
          <p:cNvPicPr>
            <a:picLocks noChangeAspect="1" noChangeArrowheads="1"/>
          </p:cNvPicPr>
          <p:nvPr/>
        </p:nvPicPr>
        <p:blipFill>
          <a:blip r:embed="rId2"/>
          <a:srcRect/>
          <a:stretch>
            <a:fillRect/>
          </a:stretch>
        </p:blipFill>
        <p:spPr bwMode="auto">
          <a:xfrm>
            <a:off x="3071802" y="2857496"/>
            <a:ext cx="2543175" cy="1714500"/>
          </a:xfrm>
          <a:prstGeom prst="rect">
            <a:avLst/>
          </a:prstGeom>
          <a:noFill/>
        </p:spPr>
      </p:pic>
    </p:spTree>
  </p:cSld>
  <p:clrMapOvr>
    <a:masterClrMapping/>
  </p:clrMapOvr>
  <p:transition spd="slow" advClick="0" advTm="0">
    <p:wipe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490" y="785794"/>
            <a:ext cx="7024744" cy="1143008"/>
          </a:xfrm>
        </p:spPr>
        <p:txBody>
          <a:bodyPr>
            <a:normAutofit/>
          </a:bodyPr>
          <a:lstStyle/>
          <a:p>
            <a:pPr algn="ctr"/>
            <a:r>
              <a:rPr lang="es-ES" dirty="0">
                <a:solidFill>
                  <a:srgbClr val="7030A0"/>
                </a:solidFill>
              </a:rPr>
              <a:t>VALOR </a:t>
            </a:r>
            <a:r>
              <a:rPr lang="es-ES" dirty="0" smtClean="0">
                <a:solidFill>
                  <a:srgbClr val="7030A0"/>
                </a:solidFill>
              </a:rPr>
              <a:t>CULTURAL</a:t>
            </a:r>
            <a:endParaRPr lang="es-ES" dirty="0">
              <a:solidFill>
                <a:srgbClr val="7030A0"/>
              </a:solidFill>
            </a:endParaRPr>
          </a:p>
        </p:txBody>
      </p:sp>
      <p:sp>
        <p:nvSpPr>
          <p:cNvPr id="3" name="2 Marcador de contenido"/>
          <p:cNvSpPr>
            <a:spLocks noGrp="1"/>
          </p:cNvSpPr>
          <p:nvPr>
            <p:ph idx="1"/>
          </p:nvPr>
        </p:nvSpPr>
        <p:spPr/>
        <p:txBody>
          <a:bodyPr>
            <a:normAutofit lnSpcReduction="10000"/>
          </a:bodyPr>
          <a:lstStyle/>
          <a:p>
            <a:r>
              <a:rPr lang="es-ES" dirty="0"/>
              <a:t> Sus primeros pobladores dejaron muestra de su estancia con pinturas rupestres en algunas de las cuevas entorno al 2.500 a.C. Posteriormente los romanos bautizaron el lugar como </a:t>
            </a:r>
            <a:r>
              <a:rPr lang="es-ES" dirty="0" err="1"/>
              <a:t>Mons</a:t>
            </a:r>
            <a:r>
              <a:rPr lang="es-ES" dirty="0"/>
              <a:t> </a:t>
            </a:r>
            <a:r>
              <a:rPr lang="es-ES" dirty="0" err="1"/>
              <a:t>Fragorum</a:t>
            </a:r>
            <a:r>
              <a:rPr lang="es-ES" dirty="0"/>
              <a:t>, monte fragoso. Desde entonces hasta nuestros días diferentes pueblos han poblado la zona adaptándolo a sus necesidades pero respetando el sensacional paisaje.</a:t>
            </a:r>
          </a:p>
          <a:p>
            <a:endParaRPr lang="es-ES" dirty="0"/>
          </a:p>
        </p:txBody>
      </p:sp>
    </p:spTree>
    <p:extLst>
      <p:ext uri="{BB962C8B-B14F-4D97-AF65-F5344CB8AC3E}">
        <p14:creationId xmlns:p14="http://schemas.microsoft.com/office/powerpoint/2010/main" xmlns="" val="3303407862"/>
      </p:ext>
    </p:extLst>
  </p:cSld>
  <p:clrMapOvr>
    <a:masterClrMapping/>
  </p:clrMapOvr>
  <p:transition spd="slow" advClick="0" advTm="20000">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490" y="785794"/>
            <a:ext cx="7024744" cy="1214446"/>
          </a:xfrm>
        </p:spPr>
        <p:txBody>
          <a:bodyPr>
            <a:normAutofit/>
          </a:bodyPr>
          <a:lstStyle/>
          <a:p>
            <a:r>
              <a:rPr lang="es-ES_tradnl" dirty="0" smtClean="0">
                <a:solidFill>
                  <a:srgbClr val="7030A0"/>
                </a:solidFill>
              </a:rPr>
              <a:t>CARACTERÍSTICAS DE VISITA</a:t>
            </a:r>
            <a:endParaRPr lang="es-ES_tradnl" dirty="0">
              <a:solidFill>
                <a:srgbClr val="7030A0"/>
              </a:solidFill>
            </a:endParaRPr>
          </a:p>
        </p:txBody>
      </p:sp>
      <p:sp>
        <p:nvSpPr>
          <p:cNvPr id="5" name="4 Rectángulo"/>
          <p:cNvSpPr/>
          <p:nvPr/>
        </p:nvSpPr>
        <p:spPr>
          <a:xfrm>
            <a:off x="1071538" y="2413338"/>
            <a:ext cx="7143800" cy="1200329"/>
          </a:xfrm>
          <a:prstGeom prst="rect">
            <a:avLst/>
          </a:prstGeom>
        </p:spPr>
        <p:txBody>
          <a:bodyPr wrap="square">
            <a:spAutoFit/>
          </a:bodyPr>
          <a:lstStyle/>
          <a:p>
            <a:r>
              <a:rPr lang="es-ES_tradnl" dirty="0" smtClean="0"/>
              <a:t>El Parque Nacional de </a:t>
            </a:r>
            <a:r>
              <a:rPr lang="es-ES" dirty="0" err="1" smtClean="0"/>
              <a:t>Monfragüe</a:t>
            </a:r>
            <a:r>
              <a:rPr lang="es-ES" dirty="0" smtClean="0"/>
              <a:t> ha recibido durante el período de Semana Santa a un total de 35.000 visitantes, lo que supone la mejor cifra en los últimos cinco años, a pesar de ello ha perdido visitantes respecto a los años 2008-2009.</a:t>
            </a:r>
          </a:p>
        </p:txBody>
      </p:sp>
      <p:sp>
        <p:nvSpPr>
          <p:cNvPr id="6" name="5 Rectángulo"/>
          <p:cNvSpPr/>
          <p:nvPr/>
        </p:nvSpPr>
        <p:spPr>
          <a:xfrm>
            <a:off x="1071538" y="3786190"/>
            <a:ext cx="6929486" cy="646331"/>
          </a:xfrm>
          <a:prstGeom prst="rect">
            <a:avLst/>
          </a:prstGeom>
        </p:spPr>
        <p:txBody>
          <a:bodyPr wrap="square">
            <a:spAutoFit/>
          </a:bodyPr>
          <a:lstStyle/>
          <a:p>
            <a:r>
              <a:rPr lang="es-ES_tradnl" dirty="0" smtClean="0"/>
              <a:t>El Parque posee una Casa Rural y restaurantes para todos sus visitantes.</a:t>
            </a:r>
          </a:p>
        </p:txBody>
      </p:sp>
      <p:sp>
        <p:nvSpPr>
          <p:cNvPr id="8" name="7 Rectángulo"/>
          <p:cNvSpPr/>
          <p:nvPr/>
        </p:nvSpPr>
        <p:spPr>
          <a:xfrm>
            <a:off x="1214414" y="4786322"/>
            <a:ext cx="6715172" cy="646331"/>
          </a:xfrm>
          <a:prstGeom prst="rect">
            <a:avLst/>
          </a:prstGeom>
        </p:spPr>
        <p:txBody>
          <a:bodyPr wrap="square">
            <a:spAutoFit/>
          </a:bodyPr>
          <a:lstStyle/>
          <a:p>
            <a:r>
              <a:rPr lang="es-ES_tradnl" dirty="0" smtClean="0"/>
              <a:t>Se pueden hacer picnics, acampar y pescar, pero las capturas hay que devolverlas al agua una vez pescadas.</a:t>
            </a:r>
          </a:p>
        </p:txBody>
      </p:sp>
    </p:spTree>
  </p:cSld>
  <p:clrMapOvr>
    <a:masterClrMapping/>
  </p:clrMapOvr>
  <p:transition spd="slow" advClick="0" advTm="0">
    <p:cut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258645" y="285729"/>
            <a:ext cx="6637468" cy="1571635"/>
          </a:xfrm>
        </p:spPr>
        <p:txBody>
          <a:bodyPr/>
          <a:lstStyle/>
          <a:p>
            <a:r>
              <a:rPr lang="es-ES_tradnl" dirty="0" smtClean="0">
                <a:solidFill>
                  <a:srgbClr val="7030A0"/>
                </a:solidFill>
              </a:rPr>
              <a:t>        IMPORTANCIA</a:t>
            </a:r>
            <a:endParaRPr lang="es-ES_tradnl" dirty="0">
              <a:solidFill>
                <a:srgbClr val="7030A0"/>
              </a:solidFill>
            </a:endParaRPr>
          </a:p>
        </p:txBody>
      </p:sp>
      <p:sp>
        <p:nvSpPr>
          <p:cNvPr id="3" name="2 Marcador de texto"/>
          <p:cNvSpPr>
            <a:spLocks noGrp="1"/>
          </p:cNvSpPr>
          <p:nvPr>
            <p:ph type="body" idx="1"/>
          </p:nvPr>
        </p:nvSpPr>
        <p:spPr>
          <a:xfrm>
            <a:off x="1258645" y="1928802"/>
            <a:ext cx="6637467" cy="3858811"/>
          </a:xfrm>
        </p:spPr>
        <p:txBody>
          <a:bodyPr/>
          <a:lstStyle/>
          <a:p>
            <a:r>
              <a:rPr lang="es-ES_tradnl" dirty="0" smtClean="0"/>
              <a:t>      </a:t>
            </a:r>
          </a:p>
          <a:p>
            <a:endParaRPr lang="es-ES_tradnl" dirty="0"/>
          </a:p>
        </p:txBody>
      </p:sp>
      <p:sp>
        <p:nvSpPr>
          <p:cNvPr id="4" name="3 Rectángulo"/>
          <p:cNvSpPr/>
          <p:nvPr/>
        </p:nvSpPr>
        <p:spPr>
          <a:xfrm>
            <a:off x="1357290" y="2285992"/>
            <a:ext cx="5500710" cy="646331"/>
          </a:xfrm>
          <a:prstGeom prst="rect">
            <a:avLst/>
          </a:prstGeom>
        </p:spPr>
        <p:txBody>
          <a:bodyPr wrap="square">
            <a:spAutoFit/>
          </a:bodyPr>
          <a:lstStyle/>
          <a:p>
            <a:r>
              <a:rPr lang="es-ES_tradnl" dirty="0" smtClean="0"/>
              <a:t>Esta situado en un lugar estratégico desde donde parten todos los </a:t>
            </a:r>
            <a:r>
              <a:rPr lang="es-ES_tradnl" dirty="0" err="1" smtClean="0"/>
              <a:t>intinerarios</a:t>
            </a:r>
            <a:r>
              <a:rPr lang="es-ES_tradnl" dirty="0" smtClean="0"/>
              <a:t>. </a:t>
            </a:r>
            <a:endParaRPr lang="es-ES_tradnl" dirty="0"/>
          </a:p>
        </p:txBody>
      </p:sp>
      <p:sp>
        <p:nvSpPr>
          <p:cNvPr id="5" name="4 Rectángulo"/>
          <p:cNvSpPr/>
          <p:nvPr/>
        </p:nvSpPr>
        <p:spPr>
          <a:xfrm>
            <a:off x="1285852" y="3429000"/>
            <a:ext cx="5500710" cy="923330"/>
          </a:xfrm>
          <a:prstGeom prst="rect">
            <a:avLst/>
          </a:prstGeom>
        </p:spPr>
        <p:txBody>
          <a:bodyPr wrap="square">
            <a:spAutoFit/>
          </a:bodyPr>
          <a:lstStyle/>
          <a:p>
            <a:r>
              <a:rPr lang="es-ES_tradnl" dirty="0" smtClean="0"/>
              <a:t>Destaca por poseer el 74% de las especies protegidas en España, entre ellas el lince con una población estimativa en 6-8 ejemplares.</a:t>
            </a:r>
            <a:endParaRPr lang="es-ES_tradnl" dirty="0"/>
          </a:p>
        </p:txBody>
      </p:sp>
    </p:spTree>
  </p:cSld>
  <p:clrMapOvr>
    <a:masterClrMapping/>
  </p:clrMapOvr>
  <p:transition spd="slow" advClick="0" advTm="0">
    <p:fade thruBlk="1"/>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nfagüe">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Monfagüe</Template>
  <TotalTime>94</TotalTime>
  <Words>256</Words>
  <Application>Microsoft Office PowerPoint</Application>
  <PresentationFormat>Presentación en pantalla (4:3)</PresentationFormat>
  <Paragraphs>31</Paragraphs>
  <Slides>9</Slides>
  <Notes>3</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Monfagüe</vt:lpstr>
      <vt:lpstr>Diapositiva 1</vt:lpstr>
      <vt:lpstr>LOCALIZACIÓN Y ORÍGENES DE SU CREACIÓN</vt:lpstr>
      <vt:lpstr>Monfragüe</vt:lpstr>
      <vt:lpstr>ELEMENTOS MÁS DESTACADOS</vt:lpstr>
      <vt:lpstr>FAUNA</vt:lpstr>
      <vt:lpstr>                 FLORA</vt:lpstr>
      <vt:lpstr>VALOR CULTURAL</vt:lpstr>
      <vt:lpstr>CARACTERÍSTICAS DE VISITA</vt:lpstr>
      <vt:lpstr>        IMPORTANCIA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Elena Perez Recio</dc:creator>
  <cp:lastModifiedBy>Juan Manuel</cp:lastModifiedBy>
  <cp:revision>12</cp:revision>
  <dcterms:created xsi:type="dcterms:W3CDTF">2001-12-31T23:33:46Z</dcterms:created>
  <dcterms:modified xsi:type="dcterms:W3CDTF">2015-11-12T08:39:28Z</dcterms:modified>
</cp:coreProperties>
</file>