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59" r:id="rId6"/>
    <p:sldId id="263" r:id="rId7"/>
    <p:sldId id="260" r:id="rId8"/>
    <p:sldId id="261" r:id="rId9"/>
    <p:sldId id="262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C89661CD-8313-4D32-8D3E-C066B363F959}">
          <p14:sldIdLst>
            <p14:sldId id="256"/>
            <p14:sldId id="257"/>
            <p14:sldId id="258"/>
          </p14:sldIdLst>
        </p14:section>
        <p14:section name="Sección sin título" id="{B814F848-553C-40ED-A657-A002D4B88264}">
          <p14:sldIdLst>
            <p14:sldId id="264"/>
            <p14:sldId id="259"/>
            <p14:sldId id="263"/>
            <p14:sldId id="260"/>
            <p14:sldId id="261"/>
            <p14:sldId id="262"/>
            <p14:sldId id="265"/>
            <p14:sldId id="266"/>
            <p14:sldId id="267"/>
            <p14:sldId id="26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>
        <p:scale>
          <a:sx n="69" d="100"/>
          <a:sy n="69" d="100"/>
        </p:scale>
        <p:origin x="-1404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735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C4034-8C09-4F14-803D-3A56356053D8}" type="datetimeFigureOut">
              <a:rPr lang="es-ES" smtClean="0"/>
              <a:t>10/11/2015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DAE99-B0AC-42F1-BA1B-FD6C75CB7D2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24549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15000">
        <p14:honeycomb/>
      </p:transition>
    </mc:Choice>
    <mc:Fallback xmlns="">
      <p:transition spd="slow" advTm="1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C4034-8C09-4F14-803D-3A56356053D8}" type="datetimeFigureOut">
              <a:rPr lang="es-ES" smtClean="0"/>
              <a:t>10/11/2015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DAE99-B0AC-42F1-BA1B-FD6C75CB7D2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21958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15000">
        <p14:honeycomb/>
      </p:transition>
    </mc:Choice>
    <mc:Fallback xmlns="">
      <p:transition spd="slow" advTm="1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C4034-8C09-4F14-803D-3A56356053D8}" type="datetimeFigureOut">
              <a:rPr lang="es-ES" smtClean="0"/>
              <a:t>10/11/2015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DAE99-B0AC-42F1-BA1B-FD6C75CB7D2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94564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15000">
        <p14:honeycomb/>
      </p:transition>
    </mc:Choice>
    <mc:Fallback xmlns="">
      <p:transition spd="slow" advTm="1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C4034-8C09-4F14-803D-3A56356053D8}" type="datetimeFigureOut">
              <a:rPr lang="es-ES" smtClean="0"/>
              <a:t>10/11/2015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DAE99-B0AC-42F1-BA1B-FD6C75CB7D2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80549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15000">
        <p14:honeycomb/>
      </p:transition>
    </mc:Choice>
    <mc:Fallback xmlns="">
      <p:transition spd="slow" advTm="1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C4034-8C09-4F14-803D-3A56356053D8}" type="datetimeFigureOut">
              <a:rPr lang="es-ES" smtClean="0"/>
              <a:t>10/11/2015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DAE99-B0AC-42F1-BA1B-FD6C75CB7D2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4128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15000">
        <p14:honeycomb/>
      </p:transition>
    </mc:Choice>
    <mc:Fallback xmlns="">
      <p:transition spd="slow" advTm="1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C4034-8C09-4F14-803D-3A56356053D8}" type="datetimeFigureOut">
              <a:rPr lang="es-ES" smtClean="0"/>
              <a:t>10/11/2015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DAE99-B0AC-42F1-BA1B-FD6C75CB7D2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15362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15000">
        <p14:honeycomb/>
      </p:transition>
    </mc:Choice>
    <mc:Fallback xmlns="">
      <p:transition spd="slow" advTm="1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C4034-8C09-4F14-803D-3A56356053D8}" type="datetimeFigureOut">
              <a:rPr lang="es-ES" smtClean="0"/>
              <a:t>10/11/2015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DAE99-B0AC-42F1-BA1B-FD6C75CB7D2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034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15000">
        <p14:honeycomb/>
      </p:transition>
    </mc:Choice>
    <mc:Fallback xmlns="">
      <p:transition spd="slow" advTm="1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C4034-8C09-4F14-803D-3A56356053D8}" type="datetimeFigureOut">
              <a:rPr lang="es-ES" smtClean="0"/>
              <a:t>10/11/2015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DAE99-B0AC-42F1-BA1B-FD6C75CB7D2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13444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15000">
        <p14:honeycomb/>
      </p:transition>
    </mc:Choice>
    <mc:Fallback xmlns="">
      <p:transition spd="slow" advTm="1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C4034-8C09-4F14-803D-3A56356053D8}" type="datetimeFigureOut">
              <a:rPr lang="es-ES" smtClean="0"/>
              <a:t>10/11/2015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DAE99-B0AC-42F1-BA1B-FD6C75CB7D2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1579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15000">
        <p14:honeycomb/>
      </p:transition>
    </mc:Choice>
    <mc:Fallback xmlns="">
      <p:transition spd="slow" advTm="1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C4034-8C09-4F14-803D-3A56356053D8}" type="datetimeFigureOut">
              <a:rPr lang="es-ES" smtClean="0"/>
              <a:t>10/11/2015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DAE99-B0AC-42F1-BA1B-FD6C75CB7D2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05403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15000">
        <p14:honeycomb/>
      </p:transition>
    </mc:Choice>
    <mc:Fallback xmlns="">
      <p:transition spd="slow" advTm="1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C4034-8C09-4F14-803D-3A56356053D8}" type="datetimeFigureOut">
              <a:rPr lang="es-ES" smtClean="0"/>
              <a:t>10/11/2015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DAE99-B0AC-42F1-BA1B-FD6C75CB7D2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8831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15000">
        <p14:honeycomb/>
      </p:transition>
    </mc:Choice>
    <mc:Fallback xmlns="">
      <p:transition spd="slow" advTm="1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C4034-8C09-4F14-803D-3A56356053D8}" type="datetimeFigureOut">
              <a:rPr lang="es-ES" smtClean="0"/>
              <a:t>10/11/2015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4DAE99-B0AC-42F1-BA1B-FD6C75CB7D2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5588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5000" advTm="15000">
        <p14:honeycomb/>
      </p:transition>
    </mc:Choice>
    <mc:Fallback xmlns="">
      <p:transition spd="slow" advTm="15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g"/><Relationship Id="rId4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203848" y="5733256"/>
            <a:ext cx="7772400" cy="1470025"/>
          </a:xfrm>
        </p:spPr>
        <p:txBody>
          <a:bodyPr>
            <a:normAutofit/>
          </a:bodyPr>
          <a:lstStyle/>
          <a:p>
            <a:r>
              <a:rPr lang="es-ES" sz="2400" b="1" dirty="0" smtClean="0"/>
              <a:t>Álvaro Palomero Vicente</a:t>
            </a:r>
            <a:endParaRPr lang="es-ES" sz="2400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48680"/>
            <a:ext cx="8856984" cy="5661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68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>
                <a:latin typeface="AcmeFont" pitchFamily="2" charset="0"/>
              </a:rPr>
              <a:t>VISITAS</a:t>
            </a:r>
            <a:endParaRPr lang="es-ES" dirty="0">
              <a:latin typeface="AcmeFont" pitchFamily="2" charset="0"/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ES" sz="2100" dirty="0" smtClean="0"/>
              <a:t>Existen varios puntos destacados para visitar el parque nacional de la sierra de Guadarrama:</a:t>
            </a:r>
          </a:p>
          <a:p>
            <a:r>
              <a:rPr lang="es-ES" sz="2100" dirty="0" smtClean="0"/>
              <a:t>Puerto de Navacerrada.</a:t>
            </a:r>
          </a:p>
          <a:p>
            <a:r>
              <a:rPr lang="es-ES" sz="2100" dirty="0" smtClean="0"/>
              <a:t>Valle de Valsaín.</a:t>
            </a:r>
          </a:p>
          <a:p>
            <a:r>
              <a:rPr lang="es-ES" sz="2100" dirty="0" smtClean="0"/>
              <a:t>Puerto de los cotos (macizo de </a:t>
            </a:r>
            <a:r>
              <a:rPr lang="es-ES" sz="2100" dirty="0"/>
              <a:t>P</a:t>
            </a:r>
            <a:r>
              <a:rPr lang="es-ES" sz="2100" dirty="0" smtClean="0"/>
              <a:t>eñalara).</a:t>
            </a:r>
          </a:p>
          <a:p>
            <a:r>
              <a:rPr lang="es-ES" sz="2100" dirty="0" smtClean="0"/>
              <a:t>Puerto de </a:t>
            </a:r>
            <a:r>
              <a:rPr lang="es-ES" sz="2100" dirty="0"/>
              <a:t>N</a:t>
            </a:r>
            <a:r>
              <a:rPr lang="es-ES" sz="2100" dirty="0" smtClean="0"/>
              <a:t>avafría.</a:t>
            </a:r>
          </a:p>
          <a:p>
            <a:r>
              <a:rPr lang="es-ES" sz="2100" dirty="0" smtClean="0"/>
              <a:t>Puerto de </a:t>
            </a:r>
            <a:r>
              <a:rPr lang="es-ES" sz="2100" dirty="0" err="1" smtClean="0"/>
              <a:t>Morcuera</a:t>
            </a:r>
            <a:r>
              <a:rPr lang="es-ES" sz="2100" dirty="0" smtClean="0"/>
              <a:t>.</a:t>
            </a:r>
          </a:p>
          <a:p>
            <a:r>
              <a:rPr lang="es-ES" sz="2100" dirty="0" smtClean="0"/>
              <a:t>La pedriza (manzanares el real).</a:t>
            </a:r>
          </a:p>
          <a:p>
            <a:r>
              <a:rPr lang="es-ES" sz="2100" dirty="0" smtClean="0"/>
              <a:t>La barranca.</a:t>
            </a:r>
          </a:p>
          <a:p>
            <a:r>
              <a:rPr lang="es-ES" sz="2100" dirty="0" smtClean="0"/>
              <a:t>Valle de la </a:t>
            </a:r>
            <a:r>
              <a:rPr lang="es-ES" sz="2100" dirty="0" err="1"/>
              <a:t>F</a:t>
            </a:r>
            <a:r>
              <a:rPr lang="es-ES" sz="2100" dirty="0" err="1" smtClean="0"/>
              <a:t>uenfría</a:t>
            </a:r>
            <a:r>
              <a:rPr lang="es-ES" sz="2100" dirty="0" smtClean="0"/>
              <a:t> (Cercedilla).</a:t>
            </a:r>
          </a:p>
          <a:p>
            <a:r>
              <a:rPr lang="es-ES" sz="2100" dirty="0" smtClean="0"/>
              <a:t>Valle de Río Moros.</a:t>
            </a:r>
          </a:p>
          <a:p>
            <a:endParaRPr lang="es-ES" dirty="0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5373216"/>
            <a:ext cx="4536504" cy="121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999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Tm="15000">
        <p14:switch dir="r"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 smtClean="0"/>
              <a:t>¿Qué hacer en el parque Nacional?:</a:t>
            </a:r>
            <a:br>
              <a:rPr lang="es-ES" b="1" dirty="0" smtClean="0"/>
            </a:br>
            <a:r>
              <a:rPr lang="es-ES" sz="2000" b="1" dirty="0" smtClean="0"/>
              <a:t>ANDAR, ESCALAR, CONOCER, CONTEMPLAR, DISFRUTAR, OBSERVAR… </a:t>
            </a:r>
            <a:endParaRPr lang="es-ES" b="1" dirty="0"/>
          </a:p>
        </p:txBody>
      </p:sp>
      <p:sp>
        <p:nvSpPr>
          <p:cNvPr id="8" name="7 Marcador de contenido"/>
          <p:cNvSpPr>
            <a:spLocks noGrp="1"/>
          </p:cNvSpPr>
          <p:nvPr>
            <p:ph sz="half" idx="1"/>
          </p:nvPr>
        </p:nvSpPr>
        <p:spPr>
          <a:xfrm>
            <a:off x="251520" y="1556792"/>
            <a:ext cx="4038600" cy="4525963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es-ES" sz="2000" b="1" dirty="0" smtClean="0"/>
              <a:t>Centros de visitantes</a:t>
            </a:r>
          </a:p>
          <a:p>
            <a:pPr marL="0" indent="0">
              <a:buNone/>
            </a:pPr>
            <a:r>
              <a:rPr lang="es-ES" sz="2000" dirty="0" smtClean="0"/>
              <a:t>El parque nacional dispone de 5 centros de visitantes</a:t>
            </a:r>
          </a:p>
          <a:p>
            <a:pPr>
              <a:buFont typeface="Wingdings" pitchFamily="2" charset="2"/>
              <a:buChar char="Ø"/>
            </a:pPr>
            <a:endParaRPr lang="es-ES" sz="2000" b="1" dirty="0" smtClean="0"/>
          </a:p>
          <a:p>
            <a:pPr>
              <a:buFont typeface="Wingdings" pitchFamily="2" charset="2"/>
              <a:buChar char="Ø"/>
            </a:pPr>
            <a:endParaRPr lang="es-ES" sz="2000" b="1" dirty="0"/>
          </a:p>
          <a:p>
            <a:pPr>
              <a:buFont typeface="Wingdings" pitchFamily="2" charset="2"/>
              <a:buChar char="Ø"/>
            </a:pPr>
            <a:endParaRPr lang="es-ES" sz="2000" b="1" dirty="0" smtClean="0"/>
          </a:p>
          <a:p>
            <a:pPr>
              <a:buFont typeface="Wingdings" pitchFamily="2" charset="2"/>
              <a:buChar char="Ø"/>
            </a:pPr>
            <a:endParaRPr lang="es-ES" sz="2000" b="1" dirty="0"/>
          </a:p>
          <a:p>
            <a:pPr>
              <a:buFont typeface="Wingdings" pitchFamily="2" charset="2"/>
              <a:buChar char="Ø"/>
            </a:pPr>
            <a:endParaRPr lang="es-ES" sz="2000" b="1" dirty="0" smtClean="0"/>
          </a:p>
          <a:p>
            <a:pPr>
              <a:buFont typeface="Wingdings" pitchFamily="2" charset="2"/>
              <a:buChar char="Ø"/>
            </a:pPr>
            <a:endParaRPr lang="es-ES" sz="2000" b="1" dirty="0"/>
          </a:p>
          <a:p>
            <a:pPr>
              <a:buFont typeface="Wingdings" pitchFamily="2" charset="2"/>
              <a:buChar char="Ø"/>
            </a:pPr>
            <a:r>
              <a:rPr lang="es-ES" sz="2000" b="1" dirty="0" smtClean="0"/>
              <a:t>Puntos de interés  </a:t>
            </a:r>
          </a:p>
          <a:p>
            <a:pPr marL="0" indent="0">
              <a:buNone/>
            </a:pPr>
            <a:r>
              <a:rPr lang="es-ES" sz="2000" dirty="0" smtClean="0"/>
              <a:t>Son zonas publicas de fácil acceso</a:t>
            </a:r>
          </a:p>
          <a:p>
            <a:pPr marL="0" indent="0">
              <a:buNone/>
            </a:pPr>
            <a:r>
              <a:rPr lang="es-ES" sz="2000" dirty="0" smtClean="0"/>
              <a:t>Todas ellas cuentan con zona de estacionamiento, mesas y asientos. A estas instalaciones se le pueden añadir fuentes, kioscos, miradores, aparcamientos…</a:t>
            </a:r>
          </a:p>
          <a:p>
            <a:pPr marL="0" indent="0">
              <a:buNone/>
            </a:pPr>
            <a:endParaRPr lang="es-ES" sz="2000" dirty="0"/>
          </a:p>
        </p:txBody>
      </p:sp>
      <p:sp>
        <p:nvSpPr>
          <p:cNvPr id="9" name="8 Marcador de contenido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es-ES" sz="2000" b="1" dirty="0" smtClean="0"/>
              <a:t>Rutas , paseos y actividades deportivas </a:t>
            </a:r>
          </a:p>
          <a:p>
            <a:pPr marL="0" indent="0">
              <a:buNone/>
            </a:pPr>
            <a:r>
              <a:rPr lang="es-ES" sz="2000" dirty="0" smtClean="0"/>
              <a:t>Hay una gran cantidad de rutas para conocer el Parque Nacional de la sierra de Guadarrama; también hay muchos tipos de actividades deportivas como: escalada; alpinismo, ascensiones  invernales, bicicletas…</a:t>
            </a:r>
          </a:p>
          <a:p>
            <a:pPr>
              <a:buFont typeface="Wingdings" pitchFamily="2" charset="2"/>
              <a:buChar char="Ø"/>
            </a:pPr>
            <a:endParaRPr lang="es-ES" sz="2000" b="1" dirty="0" smtClean="0"/>
          </a:p>
          <a:p>
            <a:pPr>
              <a:buFont typeface="Wingdings" pitchFamily="2" charset="2"/>
              <a:buChar char="Ø"/>
            </a:pPr>
            <a:endParaRPr lang="es-ES" sz="2000" b="1" dirty="0"/>
          </a:p>
          <a:p>
            <a:pPr>
              <a:buFont typeface="Wingdings" pitchFamily="2" charset="2"/>
              <a:buChar char="Ø"/>
            </a:pPr>
            <a:endParaRPr lang="es-ES" sz="2000" b="1" dirty="0" smtClean="0"/>
          </a:p>
          <a:p>
            <a:pPr>
              <a:buFont typeface="Wingdings" pitchFamily="2" charset="2"/>
              <a:buChar char="Ø"/>
            </a:pPr>
            <a:endParaRPr lang="es-ES" sz="2000" b="1" dirty="0" smtClean="0"/>
          </a:p>
          <a:p>
            <a:pPr>
              <a:buFont typeface="Wingdings" pitchFamily="2" charset="2"/>
              <a:buChar char="Ø"/>
            </a:pPr>
            <a:r>
              <a:rPr lang="es-ES" sz="2000" b="1" dirty="0" smtClean="0"/>
              <a:t>Recursos turísticos</a:t>
            </a:r>
          </a:p>
          <a:p>
            <a:pPr marL="0" indent="0">
              <a:buNone/>
            </a:pPr>
            <a:r>
              <a:rPr lang="es-ES" sz="2000" dirty="0" smtClean="0"/>
              <a:t>La Sierra de Guadarrama también es cultura, museos, grandes monumentos…</a:t>
            </a:r>
          </a:p>
        </p:txBody>
      </p:sp>
      <p:pic>
        <p:nvPicPr>
          <p:cNvPr id="10" name="9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36912"/>
            <a:ext cx="4025902" cy="1080120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604555"/>
            <a:ext cx="3854098" cy="1034026"/>
          </a:xfrm>
          <a:prstGeom prst="rect">
            <a:avLst/>
          </a:prstGeom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5805264"/>
            <a:ext cx="3854098" cy="936104"/>
          </a:xfrm>
          <a:prstGeom prst="rect">
            <a:avLst/>
          </a:prstGeom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233" y="5946272"/>
            <a:ext cx="2963540" cy="795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518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ferris dir="l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7" name="6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6341"/>
            <a:ext cx="2808312" cy="2107757"/>
          </a:xfr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348880"/>
            <a:ext cx="7668344" cy="4327577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834" y="183568"/>
            <a:ext cx="2791071" cy="2093304"/>
          </a:xfrm>
          <a:prstGeom prst="rect">
            <a:avLst/>
          </a:prstGeom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83568"/>
            <a:ext cx="2791072" cy="2093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265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5000">
        <p:checker/>
      </p:transition>
    </mc:Choice>
    <mc:Fallback xmlns="">
      <p:transition spd="slow" advTm="1500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6" name="5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92696"/>
            <a:ext cx="8187930" cy="55054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242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5000">
        <p14:conveyor dir="l"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.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83568" y="4822335"/>
            <a:ext cx="8229600" cy="22651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000" dirty="0" smtClean="0">
                <a:latin typeface="Comic Sans MS" pitchFamily="66" charset="0"/>
              </a:rPr>
              <a:t>-  Se localiza en la parte oriental del Sistema </a:t>
            </a:r>
            <a:r>
              <a:rPr lang="es-ES" sz="2000" dirty="0">
                <a:latin typeface="Comic Sans MS" pitchFamily="66" charset="0"/>
              </a:rPr>
              <a:t> </a:t>
            </a:r>
            <a:r>
              <a:rPr lang="es-ES" sz="2000" dirty="0" smtClean="0">
                <a:latin typeface="Comic Sans MS" pitchFamily="66" charset="0"/>
              </a:rPr>
              <a:t>Central y se    extiende por las cumbres de la Sierra de Guadarrama</a:t>
            </a:r>
          </a:p>
          <a:p>
            <a:pPr marL="0" indent="0">
              <a:buNone/>
            </a:pPr>
            <a:r>
              <a:rPr lang="es-ES" sz="2000" dirty="0" smtClean="0">
                <a:latin typeface="Comic Sans MS" pitchFamily="66" charset="0"/>
              </a:rPr>
              <a:t>-  Ocupa una superficie de 33.960 hectáreas  </a:t>
            </a:r>
          </a:p>
          <a:p>
            <a:pPr marL="0" indent="0">
              <a:buNone/>
            </a:pPr>
            <a:r>
              <a:rPr lang="es-ES" sz="2000" dirty="0" smtClean="0">
                <a:latin typeface="Comic Sans MS" pitchFamily="66" charset="0"/>
              </a:rPr>
              <a:t>-  Se declaro Parque Nacional de la Sierra de Guadarrama el (26/6/2013)</a:t>
            </a:r>
            <a:endParaRPr lang="es-ES" sz="2000" dirty="0">
              <a:latin typeface="Comic Sans MS" pitchFamily="66" charset="0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60648"/>
            <a:ext cx="6267290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115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5000">
        <p:dissolve/>
      </p:transition>
    </mc:Choice>
    <mc:Fallback xmlns="">
      <p:transition spd="slow" advTm="15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latin typeface="AcmeFont" pitchFamily="2" charset="0"/>
              </a:rPr>
              <a:t>VALORES NATURALES</a:t>
            </a:r>
            <a:endParaRPr lang="es-ES" b="1" dirty="0">
              <a:latin typeface="AcmeFont" pitchFamily="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Font typeface="Wingdings" pitchFamily="2" charset="2"/>
              <a:buChar char="Ø"/>
            </a:pPr>
            <a:r>
              <a:rPr lang="es-ES" dirty="0"/>
              <a:t> </a:t>
            </a:r>
            <a:r>
              <a:rPr lang="es-ES" dirty="0" smtClean="0"/>
              <a:t>FAUNA </a:t>
            </a:r>
            <a:endParaRPr lang="es-ES" sz="2400" dirty="0" smtClean="0"/>
          </a:p>
          <a:p>
            <a:pPr>
              <a:buFontTx/>
              <a:buChar char="-"/>
            </a:pPr>
            <a:r>
              <a:rPr lang="es-ES" sz="2400" dirty="0" smtClean="0"/>
              <a:t>posee mas de 133 especies de aves(buitres…)</a:t>
            </a:r>
          </a:p>
          <a:p>
            <a:pPr>
              <a:buFontTx/>
              <a:buChar char="-"/>
            </a:pPr>
            <a:r>
              <a:rPr lang="es-ES" sz="2400" dirty="0" smtClean="0"/>
              <a:t>Posee 58 especies de mamíferos ( la liebre ibérica, el topillo lusitánico, cabra montesa…)</a:t>
            </a:r>
          </a:p>
          <a:p>
            <a:pPr>
              <a:buFontTx/>
              <a:buChar char="-"/>
            </a:pPr>
            <a:r>
              <a:rPr lang="es-ES" sz="2400" dirty="0" smtClean="0"/>
              <a:t>Posee  15 especies de anfibios, de los cuales 5 son endemismos ibéricos (salamandra, el tritón jaspeado, ranas, sapos…)</a:t>
            </a:r>
          </a:p>
          <a:p>
            <a:pPr>
              <a:buFontTx/>
              <a:buChar char="-"/>
            </a:pPr>
            <a:endParaRPr lang="es-ES" sz="2400" dirty="0" smtClean="0"/>
          </a:p>
          <a:p>
            <a:pPr>
              <a:buFontTx/>
              <a:buChar char="-"/>
            </a:pPr>
            <a:r>
              <a:rPr lang="es-ES" sz="2400" dirty="0" smtClean="0"/>
              <a:t>Posee 23especies de reptiles (lagarto verdinegro, lagartija roquera…)</a:t>
            </a:r>
          </a:p>
          <a:p>
            <a:pPr>
              <a:buFontTx/>
              <a:buChar char="-"/>
            </a:pPr>
            <a:r>
              <a:rPr lang="es-ES" sz="2400" dirty="0" smtClean="0"/>
              <a:t>Posee 17 especies de peces( lamprehuela, barbo </a:t>
            </a:r>
            <a:r>
              <a:rPr lang="es-ES" sz="2400" dirty="0" err="1" smtClean="0"/>
              <a:t>comizo</a:t>
            </a:r>
            <a:r>
              <a:rPr lang="es-ES" sz="2400" dirty="0" smtClean="0"/>
              <a:t>, perca sol, el gobio, la carpa, el carpín…)</a:t>
            </a:r>
          </a:p>
          <a:p>
            <a:pPr marL="0" indent="0">
              <a:buNone/>
            </a:pPr>
            <a:endParaRPr lang="es-ES" sz="2400" dirty="0" smtClean="0"/>
          </a:p>
          <a:p>
            <a:pPr>
              <a:buFontTx/>
              <a:buChar char="-"/>
            </a:pPr>
            <a:endParaRPr lang="es-ES" sz="2400" dirty="0" smtClean="0"/>
          </a:p>
          <a:p>
            <a:pPr marL="0" indent="0">
              <a:buNone/>
            </a:pPr>
            <a:endParaRPr lang="es-ES" dirty="0" smtClean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021" y="1315463"/>
            <a:ext cx="1224136" cy="918102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0544" y="1412776"/>
            <a:ext cx="1942662" cy="1170454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875" y="3654687"/>
            <a:ext cx="1043608" cy="782706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888" y="4581128"/>
            <a:ext cx="923595" cy="692696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776" y="5589240"/>
            <a:ext cx="1632112" cy="1085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055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,</a:t>
            </a:r>
            <a:endParaRPr lang="es-ES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624" y="260648"/>
            <a:ext cx="2438400" cy="1828800"/>
          </a:xfr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260648"/>
            <a:ext cx="2987824" cy="3983765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960" y="4495916"/>
            <a:ext cx="5334000" cy="2181225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210966"/>
            <a:ext cx="3898623" cy="2192976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638790"/>
            <a:ext cx="2857500" cy="1895475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8"/>
            <a:ext cx="2874365" cy="1828815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337623" y="283500"/>
            <a:ext cx="2874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latin typeface="AcmeFont" pitchFamily="2" charset="0"/>
              </a:rPr>
              <a:t>Rana de san Antonio </a:t>
            </a:r>
            <a:endParaRPr lang="es-ES" dirty="0">
              <a:solidFill>
                <a:schemeClr val="bg1"/>
              </a:solidFill>
              <a:latin typeface="AcmeFont" pitchFamily="2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5940152" y="329666"/>
            <a:ext cx="2343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latin typeface="AcmeFont" pitchFamily="2" charset="0"/>
              </a:rPr>
              <a:t>Buitre</a:t>
            </a:r>
          </a:p>
          <a:p>
            <a:endParaRPr lang="es-ES" dirty="0">
              <a:solidFill>
                <a:schemeClr val="bg1"/>
              </a:solidFill>
              <a:latin typeface="AcmeFont" pitchFamily="2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6804248" y="6203793"/>
            <a:ext cx="2195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latin typeface="AcmeFont" pitchFamily="2" charset="0"/>
              </a:rPr>
              <a:t>Cabra montesa </a:t>
            </a:r>
            <a:endParaRPr lang="es-ES" dirty="0">
              <a:solidFill>
                <a:schemeClr val="bg1"/>
              </a:solidFill>
              <a:latin typeface="AcmeFo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1269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s-ES" dirty="0"/>
              <a:t> </a:t>
            </a:r>
            <a:r>
              <a:rPr lang="es-ES" dirty="0" smtClean="0"/>
              <a:t>FLORA Y VEGETACION </a:t>
            </a:r>
          </a:p>
          <a:p>
            <a:pPr>
              <a:buFontTx/>
              <a:buChar char="-"/>
            </a:pPr>
            <a:r>
              <a:rPr lang="es-ES" sz="2000" dirty="0" smtClean="0"/>
              <a:t>Esta constituida por comunidades vegetales características del sistema central. Una parte importante son las guadarrámicas. Las mas representativas son los pinares de pino albar o de pino Valsaín, los matorrales, y los pastizales psicroxerófilos  </a:t>
            </a:r>
          </a:p>
          <a:p>
            <a:pPr marL="0" indent="0">
              <a:buNone/>
            </a:pPr>
            <a:r>
              <a:rPr lang="es-ES" sz="2000" dirty="0" smtClean="0"/>
              <a:t>-     Presenta una elevada diversidad florística , aproximadamente existen </a:t>
            </a:r>
            <a:r>
              <a:rPr lang="es-ES" sz="2000" dirty="0" smtClean="0">
                <a:solidFill>
                  <a:prstClr val="black"/>
                </a:solidFill>
              </a:rPr>
              <a:t>   unos </a:t>
            </a:r>
            <a:r>
              <a:rPr lang="es-ES" sz="2000" dirty="0">
                <a:solidFill>
                  <a:prstClr val="black"/>
                </a:solidFill>
              </a:rPr>
              <a:t>1.300 taxones de </a:t>
            </a:r>
            <a:r>
              <a:rPr lang="es-ES" sz="2000" dirty="0" smtClean="0">
                <a:solidFill>
                  <a:prstClr val="black"/>
                </a:solidFill>
              </a:rPr>
              <a:t>especies </a:t>
            </a:r>
            <a:r>
              <a:rPr lang="es-ES" sz="2000" dirty="0">
                <a:solidFill>
                  <a:prstClr val="black"/>
                </a:solidFill>
              </a:rPr>
              <a:t>y subespecies.</a:t>
            </a:r>
            <a:r>
              <a:rPr lang="es-ES" sz="2000" dirty="0" smtClean="0"/>
              <a:t> </a:t>
            </a:r>
            <a:endParaRPr lang="es-ES" sz="2000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134603"/>
            <a:ext cx="3840426" cy="2880320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152115"/>
            <a:ext cx="3931599" cy="2948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600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5000">
        <p:blinds dir="vert"/>
      </p:transition>
    </mc:Choice>
    <mc:Fallback xmlns="">
      <p:transition spd="slow" advTm="15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,</a:t>
            </a:r>
            <a:endParaRPr lang="es-ES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5339"/>
            <a:ext cx="3111537" cy="2071117"/>
          </a:xfr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45" y="2420888"/>
            <a:ext cx="2635955" cy="1976966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7" y="3746628"/>
            <a:ext cx="3608944" cy="2706708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922" y="4598105"/>
            <a:ext cx="3060806" cy="2038367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457043"/>
            <a:ext cx="5252208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117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5000">
        <p14:doors dir="vert"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s-ES" dirty="0" smtClean="0"/>
              <a:t>RIOS Y HUMEDALES</a:t>
            </a:r>
          </a:p>
          <a:p>
            <a:pPr marL="0" indent="0">
              <a:buNone/>
            </a:pPr>
            <a:r>
              <a:rPr lang="es-ES" sz="2000" dirty="0"/>
              <a:t>En total existen 337 km de cursos fluviales (169 km en la vertiente sur y 168 km en la vertiente norte), de los cuales 227 km son permanentes y109 km temporales, si bien los pequeños arroyos, regatos y coluviales, característicos de este Parque Nacional, incrementaría al doble los cursos de agua presentes</a:t>
            </a:r>
            <a:r>
              <a:rPr lang="es-ES" sz="2000" dirty="0" smtClean="0"/>
              <a:t>.</a:t>
            </a:r>
          </a:p>
          <a:p>
            <a:pPr marL="0" indent="0">
              <a:buNone/>
            </a:pPr>
            <a:r>
              <a:rPr lang="es-ES" sz="2000" dirty="0" smtClean="0"/>
              <a:t> </a:t>
            </a:r>
            <a:endParaRPr lang="es-ES" sz="2000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348880"/>
            <a:ext cx="6356549" cy="4139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454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5000">
        <p14:prism isContent="1" isInverted="1"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,</a:t>
            </a:r>
            <a:endParaRPr lang="es-ES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707454"/>
            <a:ext cx="4968552" cy="2883845"/>
          </a:xfr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260648"/>
            <a:ext cx="5159896" cy="3281222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4077072"/>
            <a:ext cx="2857500" cy="1933575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62" y="867607"/>
            <a:ext cx="3474341" cy="2384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771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5000">
        <p14:conveyor dir="l"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AcmeFont" pitchFamily="2" charset="0"/>
              </a:rPr>
              <a:t>VALORES CULTURALES</a:t>
            </a:r>
            <a:endParaRPr lang="es-ES" dirty="0">
              <a:latin typeface="AcmeFont" pitchFamily="2" charset="0"/>
            </a:endParaRPr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>
          <a:xfrm>
            <a:off x="429491" y="1323109"/>
            <a:ext cx="8229600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s-ES" sz="1800" dirty="0" smtClean="0"/>
              <a:t>La </a:t>
            </a:r>
            <a:r>
              <a:rPr lang="es-ES" sz="1800" dirty="0"/>
              <a:t>Sierra de Guadarrama presenta unos valores culturales muy importantes, sobre todo teniendo en cuenta el ámbito de su Área de Influencia Socioeconómica.</a:t>
            </a:r>
          </a:p>
          <a:p>
            <a:pPr>
              <a:buFont typeface="Wingdings" pitchFamily="2" charset="2"/>
              <a:buChar char="Ø"/>
            </a:pPr>
            <a:r>
              <a:rPr lang="es-ES" sz="1800" dirty="0" smtClean="0"/>
              <a:t> En </a:t>
            </a:r>
            <a:r>
              <a:rPr lang="es-ES" sz="1800" dirty="0"/>
              <a:t>términos de patrimonio, aparecen puentes, iglesias, fuentes, molinos, </a:t>
            </a:r>
            <a:r>
              <a:rPr lang="es-ES" sz="1800" dirty="0" smtClean="0"/>
              <a:t> lavaderos</a:t>
            </a:r>
            <a:r>
              <a:rPr lang="es-ES" sz="1800" dirty="0"/>
              <a:t>, y otras edificaciones variada que justifican una visita a estos pueblos serranos. Son pequeñas joyas del patrimonio cultural</a:t>
            </a:r>
          </a:p>
          <a:p>
            <a:pPr>
              <a:buFont typeface="Wingdings" pitchFamily="2" charset="2"/>
              <a:buChar char="Ø"/>
            </a:pPr>
            <a:r>
              <a:rPr lang="es-ES" sz="1800" dirty="0"/>
              <a:t>Tiene centros educativos para visitantes; museos, grandes núcleos de patrimonio.</a:t>
            </a:r>
          </a:p>
          <a:p>
            <a:pPr>
              <a:buFont typeface="Wingdings" pitchFamily="2" charset="2"/>
              <a:buChar char="Ø"/>
            </a:pPr>
            <a:endParaRPr lang="es-ES" dirty="0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3549434"/>
            <a:ext cx="4176464" cy="277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967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>
        <p14:prism isContent="1"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516</Words>
  <Application>Microsoft Office PowerPoint</Application>
  <PresentationFormat>Presentación en pantalla (4:3)</PresentationFormat>
  <Paragraphs>61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4" baseType="lpstr">
      <vt:lpstr>Tema de Office</vt:lpstr>
      <vt:lpstr>Álvaro Palomero Vicente</vt:lpstr>
      <vt:lpstr>.</vt:lpstr>
      <vt:lpstr>VALORES NATURALES</vt:lpstr>
      <vt:lpstr>,</vt:lpstr>
      <vt:lpstr>Presentación de PowerPoint</vt:lpstr>
      <vt:lpstr>,</vt:lpstr>
      <vt:lpstr>Presentación de PowerPoint</vt:lpstr>
      <vt:lpstr>,</vt:lpstr>
      <vt:lpstr>VALORES CULTURALES</vt:lpstr>
      <vt:lpstr>VISITAS</vt:lpstr>
      <vt:lpstr>¿Qué hacer en el parque Nacional?: ANDAR, ESCALAR, CONOCER, CONTEMPLAR, DISFRUTAR, OBSERVAR… 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Álvaro Palomero Vicente</dc:title>
  <dc:creator>alvaro</dc:creator>
  <cp:lastModifiedBy>alvaro</cp:lastModifiedBy>
  <cp:revision>24</cp:revision>
  <dcterms:created xsi:type="dcterms:W3CDTF">2015-11-04T15:33:41Z</dcterms:created>
  <dcterms:modified xsi:type="dcterms:W3CDTF">2015-11-10T16:59:24Z</dcterms:modified>
</cp:coreProperties>
</file>